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81" r:id="rId3"/>
    <p:sldId id="282" r:id="rId4"/>
    <p:sldId id="284" r:id="rId5"/>
    <p:sldId id="285" r:id="rId6"/>
    <p:sldId id="286" r:id="rId7"/>
    <p:sldId id="287" r:id="rId8"/>
    <p:sldId id="288" r:id="rId9"/>
    <p:sldId id="290" r:id="rId10"/>
    <p:sldId id="291" r:id="rId11"/>
    <p:sldId id="299" r:id="rId12"/>
    <p:sldId id="292" r:id="rId13"/>
    <p:sldId id="293" r:id="rId14"/>
    <p:sldId id="294" r:id="rId15"/>
    <p:sldId id="296" r:id="rId16"/>
    <p:sldId id="297" r:id="rId17"/>
    <p:sldId id="300"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889B95-78B8-4CBE-B945-3687384597C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126B62F-DEF8-4B6E-824A-DA118A3ED4CC}">
      <dgm:prSet/>
      <dgm:spPr/>
      <dgm:t>
        <a:bodyPr/>
        <a:lstStyle/>
        <a:p>
          <a:r>
            <a:rPr lang="en-US" b="1" dirty="0"/>
            <a:t>Prediction:</a:t>
          </a:r>
          <a:r>
            <a:rPr lang="en-US" dirty="0"/>
            <a:t> For each node pair, compute the link prediction score using the trained model.</a:t>
          </a:r>
        </a:p>
      </dgm:t>
    </dgm:pt>
    <dgm:pt modelId="{AB12793A-19FA-4084-A4DD-D34EE22087BB}" type="parTrans" cxnId="{1E52358C-41D2-4325-BAA3-B05F37F50FA5}">
      <dgm:prSet/>
      <dgm:spPr/>
      <dgm:t>
        <a:bodyPr/>
        <a:lstStyle/>
        <a:p>
          <a:endParaRPr lang="en-US"/>
        </a:p>
      </dgm:t>
    </dgm:pt>
    <dgm:pt modelId="{DA8071C6-7263-4EE7-8AEE-C029D04F4875}" type="sibTrans" cxnId="{1E52358C-41D2-4325-BAA3-B05F37F50FA5}">
      <dgm:prSet/>
      <dgm:spPr/>
      <dgm:t>
        <a:bodyPr/>
        <a:lstStyle/>
        <a:p>
          <a:endParaRPr lang="en-US"/>
        </a:p>
      </dgm:t>
    </dgm:pt>
    <dgm:pt modelId="{4BD8F615-45D6-4BE5-A0BA-43EFEAA14182}">
      <dgm:prSet/>
      <dgm:spPr/>
      <dgm:t>
        <a:bodyPr/>
        <a:lstStyle/>
        <a:p>
          <a:r>
            <a:rPr lang="en-US" b="1" dirty="0"/>
            <a:t>Thresholding:</a:t>
          </a:r>
          <a:r>
            <a:rPr lang="en-US" dirty="0"/>
            <a:t> Apply a threshold to the scores to classify pairs as linked or not linked.</a:t>
          </a:r>
        </a:p>
      </dgm:t>
    </dgm:pt>
    <dgm:pt modelId="{944E256E-DC7D-464D-BF03-64FE7D938C65}" type="parTrans" cxnId="{2AFEBFF8-3E08-4378-9A53-890B6DF6442C}">
      <dgm:prSet/>
      <dgm:spPr/>
      <dgm:t>
        <a:bodyPr/>
        <a:lstStyle/>
        <a:p>
          <a:endParaRPr lang="en-US"/>
        </a:p>
      </dgm:t>
    </dgm:pt>
    <dgm:pt modelId="{D2579F8F-95C1-4332-BBA9-1A78CCA7E935}" type="sibTrans" cxnId="{2AFEBFF8-3E08-4378-9A53-890B6DF6442C}">
      <dgm:prSet/>
      <dgm:spPr/>
      <dgm:t>
        <a:bodyPr/>
        <a:lstStyle/>
        <a:p>
          <a:endParaRPr lang="en-US"/>
        </a:p>
      </dgm:t>
    </dgm:pt>
    <dgm:pt modelId="{0647DA9B-6F80-48B8-94AC-5AAC0A0B1E0B}">
      <dgm:prSet/>
      <dgm:spPr/>
      <dgm:t>
        <a:bodyPr/>
        <a:lstStyle/>
        <a:p>
          <a:r>
            <a:rPr lang="en-US" b="1" dirty="0"/>
            <a:t>Evaluation Metrics:</a:t>
          </a:r>
          <a:r>
            <a:rPr lang="en-US" dirty="0"/>
            <a:t> Assess the model's performance using metrics such as </a:t>
          </a:r>
        </a:p>
        <a:p>
          <a:r>
            <a:rPr lang="en-US" dirty="0"/>
            <a:t>AUC-ROC, precision, recall, and F1-score to measure its accuracy in predicting links.</a:t>
          </a:r>
        </a:p>
      </dgm:t>
    </dgm:pt>
    <dgm:pt modelId="{4E01E8F6-1C99-4DD8-BFDF-F30791FBCBC5}" type="parTrans" cxnId="{08C4CAB4-B7F6-4092-B9D7-AD66967B3490}">
      <dgm:prSet/>
      <dgm:spPr/>
      <dgm:t>
        <a:bodyPr/>
        <a:lstStyle/>
        <a:p>
          <a:endParaRPr lang="en-US"/>
        </a:p>
      </dgm:t>
    </dgm:pt>
    <dgm:pt modelId="{430D43AE-3AF0-4585-ABC1-E6F2922DA93C}" type="sibTrans" cxnId="{08C4CAB4-B7F6-4092-B9D7-AD66967B3490}">
      <dgm:prSet/>
      <dgm:spPr/>
      <dgm:t>
        <a:bodyPr/>
        <a:lstStyle/>
        <a:p>
          <a:endParaRPr lang="en-US"/>
        </a:p>
      </dgm:t>
    </dgm:pt>
    <dgm:pt modelId="{BA3ECDD7-3ED0-4B1A-BF96-BB1F62552E1F}" type="pres">
      <dgm:prSet presAssocID="{BB889B95-78B8-4CBE-B945-3687384597CE}" presName="linear" presStyleCnt="0">
        <dgm:presLayoutVars>
          <dgm:animLvl val="lvl"/>
          <dgm:resizeHandles val="exact"/>
        </dgm:presLayoutVars>
      </dgm:prSet>
      <dgm:spPr/>
    </dgm:pt>
    <dgm:pt modelId="{19438142-C66E-4925-8E0B-C86A8C3EAE74}" type="pres">
      <dgm:prSet presAssocID="{F126B62F-DEF8-4B6E-824A-DA118A3ED4CC}" presName="parentText" presStyleLbl="node1" presStyleIdx="0" presStyleCnt="3" custScaleY="67866" custLinFactY="8211" custLinFactNeighborX="-1883" custLinFactNeighborY="100000">
        <dgm:presLayoutVars>
          <dgm:chMax val="0"/>
          <dgm:bulletEnabled val="1"/>
        </dgm:presLayoutVars>
      </dgm:prSet>
      <dgm:spPr/>
    </dgm:pt>
    <dgm:pt modelId="{2CC430DF-A4AE-4F90-AEBE-2E3637DF8B8D}" type="pres">
      <dgm:prSet presAssocID="{DA8071C6-7263-4EE7-8AEE-C029D04F4875}" presName="spacer" presStyleCnt="0"/>
      <dgm:spPr/>
    </dgm:pt>
    <dgm:pt modelId="{8FD2627F-4936-400A-956D-C994E0192383}" type="pres">
      <dgm:prSet presAssocID="{4BD8F615-45D6-4BE5-A0BA-43EFEAA14182}" presName="parentText" presStyleLbl="node1" presStyleIdx="1" presStyleCnt="3" custScaleY="57906" custLinFactY="9010" custLinFactNeighborX="54" custLinFactNeighborY="100000">
        <dgm:presLayoutVars>
          <dgm:chMax val="0"/>
          <dgm:bulletEnabled val="1"/>
        </dgm:presLayoutVars>
      </dgm:prSet>
      <dgm:spPr/>
    </dgm:pt>
    <dgm:pt modelId="{CC369719-9A01-435C-ADAA-9181193513CD}" type="pres">
      <dgm:prSet presAssocID="{D2579F8F-95C1-4332-BBA9-1A78CCA7E935}" presName="spacer" presStyleCnt="0"/>
      <dgm:spPr/>
    </dgm:pt>
    <dgm:pt modelId="{304AD8AF-22B5-4C4B-B246-A1A77B0DCFE7}" type="pres">
      <dgm:prSet presAssocID="{0647DA9B-6F80-48B8-94AC-5AAC0A0B1E0B}" presName="parentText" presStyleLbl="node1" presStyleIdx="2" presStyleCnt="3" custScaleY="66451" custLinFactY="13058" custLinFactNeighborX="1209" custLinFactNeighborY="100000">
        <dgm:presLayoutVars>
          <dgm:chMax val="0"/>
          <dgm:bulletEnabled val="1"/>
        </dgm:presLayoutVars>
      </dgm:prSet>
      <dgm:spPr/>
    </dgm:pt>
  </dgm:ptLst>
  <dgm:cxnLst>
    <dgm:cxn modelId="{7AC9811C-DECA-44F3-9214-0A4BC81A4707}" type="presOf" srcId="{BB889B95-78B8-4CBE-B945-3687384597CE}" destId="{BA3ECDD7-3ED0-4B1A-BF96-BB1F62552E1F}" srcOrd="0" destOrd="0" presId="urn:microsoft.com/office/officeart/2005/8/layout/vList2"/>
    <dgm:cxn modelId="{ADC40575-1FEC-4A84-B51E-9677259BEFA4}" type="presOf" srcId="{F126B62F-DEF8-4B6E-824A-DA118A3ED4CC}" destId="{19438142-C66E-4925-8E0B-C86A8C3EAE74}" srcOrd="0" destOrd="0" presId="urn:microsoft.com/office/officeart/2005/8/layout/vList2"/>
    <dgm:cxn modelId="{1E52358C-41D2-4325-BAA3-B05F37F50FA5}" srcId="{BB889B95-78B8-4CBE-B945-3687384597CE}" destId="{F126B62F-DEF8-4B6E-824A-DA118A3ED4CC}" srcOrd="0" destOrd="0" parTransId="{AB12793A-19FA-4084-A4DD-D34EE22087BB}" sibTransId="{DA8071C6-7263-4EE7-8AEE-C029D04F4875}"/>
    <dgm:cxn modelId="{3B66009E-244E-4652-A8D7-ACFD858F4729}" type="presOf" srcId="{0647DA9B-6F80-48B8-94AC-5AAC0A0B1E0B}" destId="{304AD8AF-22B5-4C4B-B246-A1A77B0DCFE7}" srcOrd="0" destOrd="0" presId="urn:microsoft.com/office/officeart/2005/8/layout/vList2"/>
    <dgm:cxn modelId="{08C4CAB4-B7F6-4092-B9D7-AD66967B3490}" srcId="{BB889B95-78B8-4CBE-B945-3687384597CE}" destId="{0647DA9B-6F80-48B8-94AC-5AAC0A0B1E0B}" srcOrd="2" destOrd="0" parTransId="{4E01E8F6-1C99-4DD8-BFDF-F30791FBCBC5}" sibTransId="{430D43AE-3AF0-4585-ABC1-E6F2922DA93C}"/>
    <dgm:cxn modelId="{34F6F5BB-A552-4954-B47D-ABD41E2F7C7E}" type="presOf" srcId="{4BD8F615-45D6-4BE5-A0BA-43EFEAA14182}" destId="{8FD2627F-4936-400A-956D-C994E0192383}" srcOrd="0" destOrd="0" presId="urn:microsoft.com/office/officeart/2005/8/layout/vList2"/>
    <dgm:cxn modelId="{2AFEBFF8-3E08-4378-9A53-890B6DF6442C}" srcId="{BB889B95-78B8-4CBE-B945-3687384597CE}" destId="{4BD8F615-45D6-4BE5-A0BA-43EFEAA14182}" srcOrd="1" destOrd="0" parTransId="{944E256E-DC7D-464D-BF03-64FE7D938C65}" sibTransId="{D2579F8F-95C1-4332-BBA9-1A78CCA7E935}"/>
    <dgm:cxn modelId="{2FE94D96-E2D6-42C9-AD9C-48847E1D4660}" type="presParOf" srcId="{BA3ECDD7-3ED0-4B1A-BF96-BB1F62552E1F}" destId="{19438142-C66E-4925-8E0B-C86A8C3EAE74}" srcOrd="0" destOrd="0" presId="urn:microsoft.com/office/officeart/2005/8/layout/vList2"/>
    <dgm:cxn modelId="{9B08D368-468C-455C-A60C-E234740D8664}" type="presParOf" srcId="{BA3ECDD7-3ED0-4B1A-BF96-BB1F62552E1F}" destId="{2CC430DF-A4AE-4F90-AEBE-2E3637DF8B8D}" srcOrd="1" destOrd="0" presId="urn:microsoft.com/office/officeart/2005/8/layout/vList2"/>
    <dgm:cxn modelId="{CAEABC2D-1F5C-4022-9D8A-038F1603C182}" type="presParOf" srcId="{BA3ECDD7-3ED0-4B1A-BF96-BB1F62552E1F}" destId="{8FD2627F-4936-400A-956D-C994E0192383}" srcOrd="2" destOrd="0" presId="urn:microsoft.com/office/officeart/2005/8/layout/vList2"/>
    <dgm:cxn modelId="{A6F960DE-E342-4658-AE5A-D4E116A52C75}" type="presParOf" srcId="{BA3ECDD7-3ED0-4B1A-BF96-BB1F62552E1F}" destId="{CC369719-9A01-435C-ADAA-9181193513CD}" srcOrd="3" destOrd="0" presId="urn:microsoft.com/office/officeart/2005/8/layout/vList2"/>
    <dgm:cxn modelId="{2DB92BFB-DF57-4E8E-A8DC-28339E6AF2DE}" type="presParOf" srcId="{BA3ECDD7-3ED0-4B1A-BF96-BB1F62552E1F}" destId="{304AD8AF-22B5-4C4B-B246-A1A77B0DCF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38142-C66E-4925-8E0B-C86A8C3EAE74}">
      <dsp:nvSpPr>
        <dsp:cNvPr id="0" name=""/>
        <dsp:cNvSpPr/>
      </dsp:nvSpPr>
      <dsp:spPr>
        <a:xfrm>
          <a:off x="0" y="757487"/>
          <a:ext cx="6832212" cy="170439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Prediction:</a:t>
          </a:r>
          <a:r>
            <a:rPr lang="en-US" sz="2100" kern="1200" dirty="0"/>
            <a:t> For each node pair, compute the link prediction score using the trained model.</a:t>
          </a:r>
        </a:p>
      </dsp:txBody>
      <dsp:txXfrm>
        <a:off x="83201" y="840688"/>
        <a:ext cx="6665810" cy="1537988"/>
      </dsp:txXfrm>
    </dsp:sp>
    <dsp:sp modelId="{8FD2627F-4936-400A-956D-C994E0192383}">
      <dsp:nvSpPr>
        <dsp:cNvPr id="0" name=""/>
        <dsp:cNvSpPr/>
      </dsp:nvSpPr>
      <dsp:spPr>
        <a:xfrm>
          <a:off x="0" y="2559704"/>
          <a:ext cx="6832212" cy="1454254"/>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Thresholding:</a:t>
          </a:r>
          <a:r>
            <a:rPr lang="en-US" sz="2100" kern="1200" dirty="0"/>
            <a:t> Apply a threshold to the scores to classify pairs as linked or not linked.</a:t>
          </a:r>
        </a:p>
      </dsp:txBody>
      <dsp:txXfrm>
        <a:off x="70991" y="2630695"/>
        <a:ext cx="6690230" cy="1312272"/>
      </dsp:txXfrm>
    </dsp:sp>
    <dsp:sp modelId="{304AD8AF-22B5-4C4B-B246-A1A77B0DCFE7}">
      <dsp:nvSpPr>
        <dsp:cNvPr id="0" name=""/>
        <dsp:cNvSpPr/>
      </dsp:nvSpPr>
      <dsp:spPr>
        <a:xfrm>
          <a:off x="0" y="4193380"/>
          <a:ext cx="6832212" cy="1668853"/>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Evaluation Metrics:</a:t>
          </a:r>
          <a:r>
            <a:rPr lang="en-US" sz="2100" kern="1200" dirty="0"/>
            <a:t> Assess the model's performance using metrics such as </a:t>
          </a:r>
        </a:p>
        <a:p>
          <a:pPr marL="0" lvl="0" indent="0" algn="l" defTabSz="933450">
            <a:lnSpc>
              <a:spcPct val="90000"/>
            </a:lnSpc>
            <a:spcBef>
              <a:spcPct val="0"/>
            </a:spcBef>
            <a:spcAft>
              <a:spcPct val="35000"/>
            </a:spcAft>
            <a:buNone/>
          </a:pPr>
          <a:r>
            <a:rPr lang="en-US" sz="2100" kern="1200" dirty="0"/>
            <a:t>AUC-ROC, precision, recall, and F1-score to measure its accuracy in predicting links.</a:t>
          </a:r>
        </a:p>
      </dsp:txBody>
      <dsp:txXfrm>
        <a:off x="81467" y="4274847"/>
        <a:ext cx="6669278" cy="15059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3468F-8CCB-4045-A909-BA584C57411D}" type="datetimeFigureOut">
              <a:rPr lang="en-IN" smtClean="0"/>
              <a:t>07-06-2024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8E567-B8F7-49D0-867F-C72C764764ED}" type="slidenum">
              <a:rPr lang="en-IN" smtClean="0"/>
              <a:t>‹#›</a:t>
            </a:fld>
            <a:endParaRPr lang="en-IN"/>
          </a:p>
        </p:txBody>
      </p:sp>
    </p:spTree>
    <p:extLst>
      <p:ext uri="{BB962C8B-B14F-4D97-AF65-F5344CB8AC3E}">
        <p14:creationId xmlns:p14="http://schemas.microsoft.com/office/powerpoint/2010/main" val="3806024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468E567-B8F7-49D0-867F-C72C764764ED}" type="slidenum">
              <a:rPr lang="en-IN" smtClean="0"/>
              <a:t>15</a:t>
            </a:fld>
            <a:endParaRPr lang="en-IN"/>
          </a:p>
        </p:txBody>
      </p:sp>
    </p:spTree>
    <p:extLst>
      <p:ext uri="{BB962C8B-B14F-4D97-AF65-F5344CB8AC3E}">
        <p14:creationId xmlns:p14="http://schemas.microsoft.com/office/powerpoint/2010/main" val="17376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9B7-5E02-89CD-B42F-049A60F0A6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6B5D1A-CED5-FBB5-DA6F-086E0D43E6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20D856-AE55-7F25-EA14-C8D6F84F6F52}"/>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33141B36-FBB7-BDBE-1BFB-EF54B6EDD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A84549-22F1-FF7B-1BC6-3599B7364CE0}"/>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263889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7423-493D-1989-5F0C-336DC95EAB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449085-68FC-2501-DAA3-793B8C6F1E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CFED9E-1A75-8561-3C81-3184AD0B9E91}"/>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AD77989D-8B0D-92C2-C19B-1FDFEDBCE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424B2E-B352-FB53-65C4-DED2968336F6}"/>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228927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420FE6-1DBC-F730-769E-214EB2E7CD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375FF6-CE90-230C-1548-31271B2A0E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FE5C7-1403-1F96-63AC-ED65D0580F66}"/>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D84BAECA-20E8-7E71-2F24-D000CFA952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B6294-19B8-CA07-4887-17B38FD01E2A}"/>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832933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237AE4-E0EB-4328-AF43-69D401D3C888}"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50449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194CFC-3B2C-44D7-8B8B-08A72C136A16}"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066708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17850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DD81B-B90B-4FA8-91A9-DF30CB6010B0}"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197738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72C880-E5E2-4E57-B48F-76CD5D972AA2}" type="datetime1">
              <a:rPr lang="en-IN" smtClean="0"/>
              <a:pPr/>
              <a:t>07-06-2024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01204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C7228E-4DD3-4D08-892E-FF0C1CA15D86}" type="datetime1">
              <a:rPr lang="en-IN" smtClean="0"/>
              <a:pPr/>
              <a:t>07-06-2024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07785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07-06-2024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05715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87473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F426-AA25-938B-84C6-5D49992CC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041D3C-483A-EAF0-9CB0-94E471031A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398381-7C03-D277-CBD9-FAA71B9922B2}"/>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858FA4C6-2AF6-93BB-85E1-6C1D07B52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FCFC50-4703-A04C-3DBA-4D2303E0275C}"/>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1109296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09693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994386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9043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92164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790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87735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A610AA-FA7E-49F8-B00C-57292CD2DBBA}"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63287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F55A2-E625-46B3-8FE2-80F3445F0A51}" type="datetime1">
              <a:rPr lang="en-IN" smtClean="0"/>
              <a:pPr/>
              <a:t>07-06-2024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876423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A800-780D-0660-E5BD-49A2BC4F70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9C04B-2DD5-9243-90D7-D8E829AED8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607925-DC19-3614-0589-A7B10B88D3CD}"/>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8A7F7739-0509-5B57-D45A-CAE98EFE71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E0D49-7E5B-CC14-A0F5-2FF1CEA9E834}"/>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263240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0755C-0876-0BB0-891D-80B9803849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6707E7-C300-C4F7-AC5B-4CF1EFF621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C3449E-146A-B83B-CDC8-17750040B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CD6B08-B8CB-DF95-55DD-5E88EE0D6548}"/>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6" name="Footer Placeholder 5">
            <a:extLst>
              <a:ext uri="{FF2B5EF4-FFF2-40B4-BE49-F238E27FC236}">
                <a16:creationId xmlns:a16="http://schemas.microsoft.com/office/drawing/2014/main" id="{A68B2E96-1567-B95A-2B36-84064622EB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7294F3-CD49-8431-EE3F-C33D23596D44}"/>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172910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0CCF-D751-E3E4-83CD-415541BBE1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67AE97-1B5B-9350-B3B0-2AD8A562B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A02EFE-4C19-3476-4E81-B0ACBD5A34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07C345-9D44-3634-9E05-3FEE4597A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654295-EEC8-A0A8-0B04-09B108246C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FE8790-BE74-5430-41FB-40C119074FE0}"/>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8" name="Footer Placeholder 7">
            <a:extLst>
              <a:ext uri="{FF2B5EF4-FFF2-40B4-BE49-F238E27FC236}">
                <a16:creationId xmlns:a16="http://schemas.microsoft.com/office/drawing/2014/main" id="{65EB2ED6-9C73-C910-44CD-E8CB1F46A5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2336D1-4A1B-71ED-0BBB-3AEBBE344D2C}"/>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50111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E59D-5985-F1D7-89D6-E309B87FB0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5E2142-BF58-4332-9D10-A4EBFD5280C4}"/>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4" name="Footer Placeholder 3">
            <a:extLst>
              <a:ext uri="{FF2B5EF4-FFF2-40B4-BE49-F238E27FC236}">
                <a16:creationId xmlns:a16="http://schemas.microsoft.com/office/drawing/2014/main" id="{4A4C2A8B-3947-E52B-A22D-02855BB156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4FEF3F-A923-6183-CED5-DC60B4A9759F}"/>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392618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24DC7C-E48E-88A3-B39E-AC0895E84D57}"/>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3" name="Footer Placeholder 2">
            <a:extLst>
              <a:ext uri="{FF2B5EF4-FFF2-40B4-BE49-F238E27FC236}">
                <a16:creationId xmlns:a16="http://schemas.microsoft.com/office/drawing/2014/main" id="{8F7506CC-6DE4-69F4-C041-27DC921909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52B2B2-6E98-395C-96ED-44C9ADF35147}"/>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335331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7F5D-041B-2CD0-BB8F-A212E440F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C0F177-5CCA-A927-9A80-4DD2A80830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23193F-EBC2-A114-94A6-51368189A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F64AC-E607-3927-EA4A-E6A1C262E413}"/>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6" name="Footer Placeholder 5">
            <a:extLst>
              <a:ext uri="{FF2B5EF4-FFF2-40B4-BE49-F238E27FC236}">
                <a16:creationId xmlns:a16="http://schemas.microsoft.com/office/drawing/2014/main" id="{935574A9-07AD-C72F-4FCF-74E826DF5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F6A5AB-180D-BB66-0B64-5050D733AE0F}"/>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1148038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901A3-6D86-8935-648F-DCF171242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D8873E-69FD-EF5F-7C8A-C11CF642A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000704-3003-C7FA-C367-9A076F8FD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12276A-BAC3-32D2-A792-09FA7657C12C}"/>
              </a:ext>
            </a:extLst>
          </p:cNvPr>
          <p:cNvSpPr>
            <a:spLocks noGrp="1"/>
          </p:cNvSpPr>
          <p:nvPr>
            <p:ph type="dt" sz="half" idx="10"/>
          </p:nvPr>
        </p:nvSpPr>
        <p:spPr/>
        <p:txBody>
          <a:bodyPr/>
          <a:lstStyle/>
          <a:p>
            <a:fld id="{8FD3D0E3-0FB6-40C3-9646-A08D7BEA5F2D}" type="datetimeFigureOut">
              <a:rPr lang="en-IN" smtClean="0"/>
              <a:t>07-06-2024</a:t>
            </a:fld>
            <a:endParaRPr lang="en-IN"/>
          </a:p>
        </p:txBody>
      </p:sp>
      <p:sp>
        <p:nvSpPr>
          <p:cNvPr id="6" name="Footer Placeholder 5">
            <a:extLst>
              <a:ext uri="{FF2B5EF4-FFF2-40B4-BE49-F238E27FC236}">
                <a16:creationId xmlns:a16="http://schemas.microsoft.com/office/drawing/2014/main" id="{6AE4E5FD-AF74-5F5D-F5FD-8EA0063BFE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614EB7-0C69-F057-7A74-232D6625A665}"/>
              </a:ext>
            </a:extLst>
          </p:cNvPr>
          <p:cNvSpPr>
            <a:spLocks noGrp="1"/>
          </p:cNvSpPr>
          <p:nvPr>
            <p:ph type="sldNum" sz="quarter" idx="12"/>
          </p:nvPr>
        </p:nvSpPr>
        <p:spPr/>
        <p:txBody>
          <a:bodyPr/>
          <a:lstStyle/>
          <a:p>
            <a:fld id="{0B585244-EC05-491A-B1D7-91209C5F22DD}" type="slidenum">
              <a:rPr lang="en-IN" smtClean="0"/>
              <a:t>‹#›</a:t>
            </a:fld>
            <a:endParaRPr lang="en-IN"/>
          </a:p>
        </p:txBody>
      </p:sp>
    </p:spTree>
    <p:extLst>
      <p:ext uri="{BB962C8B-B14F-4D97-AF65-F5344CB8AC3E}">
        <p14:creationId xmlns:p14="http://schemas.microsoft.com/office/powerpoint/2010/main" val="3391838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08D6A8-2B7E-D446-4EA6-5E14CA6E33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45A363-7677-F897-46F9-2ABFFE7F55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B8C3-7C04-1CEE-8C95-A0820C6AF6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D3D0E3-0FB6-40C3-9646-A08D7BEA5F2D}" type="datetimeFigureOut">
              <a:rPr lang="en-IN" smtClean="0"/>
              <a:t>07-06-2024</a:t>
            </a:fld>
            <a:endParaRPr lang="en-IN"/>
          </a:p>
        </p:txBody>
      </p:sp>
      <p:sp>
        <p:nvSpPr>
          <p:cNvPr id="5" name="Footer Placeholder 4">
            <a:extLst>
              <a:ext uri="{FF2B5EF4-FFF2-40B4-BE49-F238E27FC236}">
                <a16:creationId xmlns:a16="http://schemas.microsoft.com/office/drawing/2014/main" id="{8BF2BAE3-8FA5-83D2-3C5A-2DDFC193F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2AE3EF-DAE3-9AAA-28BB-3A9095525B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585244-EC05-491A-B1D7-91209C5F22DD}" type="slidenum">
              <a:rPr lang="en-IN" smtClean="0"/>
              <a:t>‹#›</a:t>
            </a:fld>
            <a:endParaRPr lang="en-IN"/>
          </a:p>
        </p:txBody>
      </p:sp>
    </p:spTree>
    <p:extLst>
      <p:ext uri="{BB962C8B-B14F-4D97-AF65-F5344CB8AC3E}">
        <p14:creationId xmlns:p14="http://schemas.microsoft.com/office/powerpoint/2010/main" val="1643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07-06-2024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4188491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609.02907" TargetMode="External"/><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hyperlink" Target="https://arxiv.org/abs/1901.0059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marL="0" marR="0" lvl="0" indent="0" algn="ctr" defTabSz="457200" rtl="0" eaLnBrk="1" fontAlgn="auto" latinLnBrk="0" hangingPunct="1">
              <a:lnSpc>
                <a:spcPct val="150000"/>
              </a:lnSpc>
              <a:spcBef>
                <a:spcPts val="0"/>
              </a:spcBef>
              <a:spcAft>
                <a:spcPts val="800"/>
              </a:spcAft>
              <a:buClrTx/>
              <a:buSzTx/>
              <a:buFontTx/>
              <a:buNone/>
              <a:tabLst/>
              <a:defRPr/>
            </a:pPr>
            <a:r>
              <a:rPr kumimoji="0" lang="en-IN" sz="20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kumimoji="0" lang="en-IN" sz="2000"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2809711" y="2204355"/>
            <a:ext cx="7119649" cy="687368"/>
          </a:xfrm>
          <a:prstGeom prst="rect">
            <a:avLst/>
          </a:prstGeom>
          <a:noFill/>
        </p:spPr>
        <p:txBody>
          <a:bodyPr wrap="square">
            <a:spAutoFit/>
          </a:bodyPr>
          <a:lstStyle/>
          <a:p>
            <a:pPr marL="1052195" marR="5080" lvl="0" indent="-1040130" algn="ctr" defTabSz="457200" rtl="0" eaLnBrk="1" fontAlgn="auto" latinLnBrk="0" hangingPunct="1">
              <a:lnSpc>
                <a:spcPct val="80000"/>
              </a:lnSpc>
              <a:spcBef>
                <a:spcPts val="760"/>
              </a:spcBef>
              <a:spcAft>
                <a:spcPts val="0"/>
              </a:spcAft>
              <a:buClrTx/>
              <a:buSzTx/>
              <a:buFontTx/>
              <a:buNone/>
              <a:tabLst/>
              <a:defRPr/>
            </a:pPr>
            <a:r>
              <a:rPr kumimoji="0" lang="en-US" sz="2000" b="1" i="0" u="none" strike="noStrike" kern="1200" cap="none" spc="5" normalizeH="0" baseline="0" noProof="0" dirty="0">
                <a:ln>
                  <a:noFill/>
                </a:ln>
                <a:solidFill>
                  <a:srgbClr val="FF0000"/>
                </a:solidFill>
                <a:effectLst/>
                <a:uLnTx/>
                <a:uFillTx/>
                <a:latin typeface="Times New Roman"/>
                <a:ea typeface="+mn-ea"/>
                <a:cs typeface="Times New Roman"/>
              </a:rPr>
              <a:t>Artificial Neural Networks and Deep Learning: 21ADG64</a:t>
            </a:r>
          </a:p>
          <a:p>
            <a:pPr marL="1052195" marR="5080" lvl="0" indent="-1040130" algn="ctr" defTabSz="457200" rtl="0" eaLnBrk="1" fontAlgn="auto" latinLnBrk="0" hangingPunct="1">
              <a:lnSpc>
                <a:spcPct val="80000"/>
              </a:lnSpc>
              <a:spcBef>
                <a:spcPts val="760"/>
              </a:spcBef>
              <a:spcAft>
                <a:spcPts val="0"/>
              </a:spcAft>
              <a:buClrTx/>
              <a:buSzTx/>
              <a:buFontTx/>
              <a:buNone/>
              <a:tabLst/>
              <a:defRPr/>
            </a:pPr>
            <a:r>
              <a:rPr kumimoji="0" lang="en-US" sz="2000" b="1" i="0" u="none" strike="noStrike" kern="1200" cap="none" spc="5" normalizeH="0" baseline="0" noProof="0" dirty="0">
                <a:ln>
                  <a:noFill/>
                </a:ln>
                <a:solidFill>
                  <a:srgbClr val="FF0000"/>
                </a:solidFill>
                <a:effectLst/>
                <a:uLnTx/>
                <a:uFillTx/>
                <a:latin typeface="Times New Roman"/>
                <a:ea typeface="+mn-ea"/>
                <a:cs typeface="Times New Roman"/>
              </a:rPr>
              <a:t>LA1 - Seminar </a:t>
            </a:r>
            <a:endParaRPr kumimoji="0" lang="en-US" sz="2000" b="0" i="0" u="none" strike="noStrike" kern="1200" cap="none" spc="0" normalizeH="0" baseline="0" noProof="0" dirty="0">
              <a:ln>
                <a:noFill/>
              </a:ln>
              <a:solidFill>
                <a:srgbClr val="FF0000"/>
              </a:solidFill>
              <a:effectLst/>
              <a:uLnTx/>
              <a:uFillTx/>
              <a:latin typeface="Times New Roman"/>
              <a:ea typeface="+mn-ea"/>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1412680" y="2946164"/>
            <a:ext cx="10015537" cy="107721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entury Gothic" panose="020B0502020202020204"/>
                <a:ea typeface="+mn-ea"/>
                <a:cs typeface="+mn-cs"/>
              </a:rPr>
              <a:t>Applications of Graph Neural Networks in Social Network Analysis</a:t>
            </a:r>
            <a:endParaRPr kumimoji="0" lang="en-IN" sz="3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5" y="4023382"/>
            <a:ext cx="2743200" cy="1074653"/>
          </a:xfrm>
          <a:prstGeom prst="rect">
            <a:avLst/>
          </a:prstGeom>
          <a:noFill/>
        </p:spPr>
        <p:txBody>
          <a:bodyPr wrap="square">
            <a:spAutoFit/>
          </a:bodyPr>
          <a:lstStyle/>
          <a:p>
            <a:pPr marL="12700" marR="0" lvl="0" indent="0" algn="ctr" defTabSz="457200" rtl="0" eaLnBrk="1" fontAlgn="auto" latinLnBrk="0" hangingPunct="1">
              <a:lnSpc>
                <a:spcPct val="150000"/>
              </a:lnSpc>
              <a:spcBef>
                <a:spcPts val="100"/>
              </a:spcBef>
              <a:spcAft>
                <a:spcPts val="0"/>
              </a:spcAft>
              <a:buClrTx/>
              <a:buSzTx/>
              <a:buFontTx/>
              <a:buNone/>
              <a:tabLst/>
              <a:defRPr/>
            </a:pPr>
            <a:r>
              <a:rPr kumimoji="0" lang="en-US" sz="1800" b="1" i="0" u="none" strike="noStrike" kern="1200" cap="none" spc="-15" normalizeH="0" baseline="0" noProof="0" dirty="0">
                <a:ln>
                  <a:noFill/>
                </a:ln>
                <a:solidFill>
                  <a:srgbClr val="002060"/>
                </a:solidFill>
                <a:effectLst/>
                <a:uLnTx/>
                <a:uFillTx/>
                <a:latin typeface="Times New Roman" pitchFamily="18" charset="0"/>
                <a:ea typeface="+mn-ea"/>
                <a:cs typeface="Times New Roman" pitchFamily="18" charset="0"/>
              </a:rPr>
              <a:t>Presented By</a:t>
            </a:r>
          </a:p>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RAHUL N G [1NT21AD040]</a:t>
            </a: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5" y="5204909"/>
            <a:ext cx="6096000" cy="873572"/>
          </a:xfrm>
          <a:prstGeom prst="rect">
            <a:avLst/>
          </a:prstGeom>
          <a:noFill/>
        </p:spPr>
        <p:txBody>
          <a:bodyPr wrap="square">
            <a:spAutoFit/>
          </a:bodyPr>
          <a:lstStyle/>
          <a:p>
            <a:pPr marL="12700" marR="0" lvl="0" indent="0" algn="ctr" defTabSz="457200" rtl="0" eaLnBrk="1" fontAlgn="auto" latinLnBrk="0" hangingPunct="1">
              <a:lnSpc>
                <a:spcPct val="150000"/>
              </a:lnSpc>
              <a:spcBef>
                <a:spcPts val="100"/>
              </a:spcBef>
              <a:spcAft>
                <a:spcPts val="0"/>
              </a:spcAft>
              <a:buClrTx/>
              <a:buSzTx/>
              <a:buFontTx/>
              <a:buNone/>
              <a:tabLst/>
              <a:defRPr/>
            </a:pPr>
            <a:r>
              <a:rPr kumimoji="0" lang="en-US" sz="1800" b="1" i="0" u="none" strike="noStrike" kern="1200" cap="none" spc="-5" normalizeH="0" baseline="0" noProof="0" dirty="0">
                <a:ln>
                  <a:noFill/>
                </a:ln>
                <a:solidFill>
                  <a:srgbClr val="002060"/>
                </a:solidFill>
                <a:effectLst/>
                <a:uLnTx/>
                <a:uFillTx/>
                <a:latin typeface="Times New Roman" pitchFamily="18" charset="0"/>
                <a:ea typeface="+mn-ea"/>
                <a:cs typeface="Times New Roman" pitchFamily="18" charset="0"/>
              </a:rPr>
              <a:t>Name of the Course Instructor</a:t>
            </a:r>
            <a:br>
              <a:rPr kumimoji="0" lang="en-US" sz="1800" b="0" i="0" u="none" strike="noStrike" kern="1200" cap="none" spc="-5" normalizeH="0" baseline="0" noProof="0" dirty="0">
                <a:ln>
                  <a:noFill/>
                </a:ln>
                <a:solidFill>
                  <a:srgbClr val="9F8351">
                    <a:lumMod val="50000"/>
                  </a:srgbClr>
                </a:solidFill>
                <a:effectLst/>
                <a:uLnTx/>
                <a:uFillTx/>
                <a:latin typeface="Times New Roman" pitchFamily="18" charset="0"/>
                <a:ea typeface="+mn-ea"/>
                <a:cs typeface="Times New Roman" pitchFamily="18" charset="0"/>
              </a:rPr>
            </a:br>
            <a:r>
              <a:rPr kumimoji="0" lang="en-US" sz="1800" b="0" i="0" u="none" strike="noStrike" kern="1200" cap="none" spc="0" normalizeH="0" baseline="0" noProof="0" dirty="0">
                <a:ln>
                  <a:noFill/>
                </a:ln>
                <a:solidFill>
                  <a:prstClr val="black"/>
                </a:solidFill>
                <a:effectLst/>
                <a:uLnTx/>
                <a:uFillTx/>
                <a:latin typeface="Times New Roman" pitchFamily="18" charset="0"/>
                <a:ea typeface="Times New Roman"/>
                <a:cs typeface="Times New Roman" pitchFamily="18" charset="0"/>
                <a:sym typeface="Times New Roman"/>
              </a:rPr>
              <a:t>Dr Meenakshi</a:t>
            </a:r>
          </a:p>
        </p:txBody>
      </p:sp>
    </p:spTree>
    <p:extLst>
      <p:ext uri="{BB962C8B-B14F-4D97-AF65-F5344CB8AC3E}">
        <p14:creationId xmlns:p14="http://schemas.microsoft.com/office/powerpoint/2010/main" val="368677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8CFEF-737E-EB7C-9A46-BC200A050CBB}"/>
              </a:ext>
            </a:extLst>
          </p:cNvPr>
          <p:cNvSpPr>
            <a:spLocks noGrp="1"/>
          </p:cNvSpPr>
          <p:nvPr/>
        </p:nvSpPr>
        <p:spPr>
          <a:xfrm>
            <a:off x="2851516" y="-786"/>
            <a:ext cx="8131550" cy="71516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n-ea"/>
                <a:cs typeface="+mn-cs"/>
              </a:rPr>
              <a:t>Implementation of Link Prediction </a:t>
            </a: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915073" y="790757"/>
            <a:ext cx="9319793" cy="646331"/>
          </a:xfrm>
          <a:prstGeom prst="rect">
            <a:avLst/>
          </a:prstGeom>
          <a:noFill/>
        </p:spPr>
        <p:txBody>
          <a:bodyPr wrap="square" rtlCol="0">
            <a:spAutoFit/>
          </a:bodyPr>
          <a:lstStyle/>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33F24C20-D7FF-330F-ACFA-7284CB002B3A}"/>
              </a:ext>
            </a:extLst>
          </p:cNvPr>
          <p:cNvSpPr txBox="1"/>
          <p:nvPr/>
        </p:nvSpPr>
        <p:spPr>
          <a:xfrm>
            <a:off x="2851516" y="1997839"/>
            <a:ext cx="8067993" cy="2862322"/>
          </a:xfrm>
          <a:prstGeom prst="rect">
            <a:avLst/>
          </a:prstGeom>
          <a:noFill/>
        </p:spPr>
        <p:txBody>
          <a:bodyPr wrap="square" rtlCol="0">
            <a:spAutoFit/>
          </a:bodyPr>
          <a:lstStyle/>
          <a:p>
            <a:r>
              <a:rPr lang="en-IN" b="1" dirty="0"/>
              <a:t>Node Embedding Generation</a:t>
            </a:r>
          </a:p>
          <a:p>
            <a:endParaRPr lang="en-IN" b="1" dirty="0"/>
          </a:p>
          <a:p>
            <a:r>
              <a:rPr lang="en-US" dirty="0"/>
              <a:t>Use the GNN to generate low-dimensional representations (embeddings) for each node in the graph.</a:t>
            </a:r>
          </a:p>
          <a:p>
            <a:endParaRPr lang="en-US" b="1" dirty="0"/>
          </a:p>
          <a:p>
            <a:pPr marL="342900" indent="-342900">
              <a:buFont typeface="+mj-lt"/>
              <a:buAutoNum type="arabicPeriod"/>
            </a:pPr>
            <a:r>
              <a:rPr lang="en-US" b="1" dirty="0"/>
              <a:t>Forward Pass: </a:t>
            </a:r>
            <a:r>
              <a:rPr lang="en-US" dirty="0"/>
              <a:t>Feed the graph data into the GNN to produce embeddings for each node. These embeddings capture the node's local structure and feature information.</a:t>
            </a:r>
          </a:p>
          <a:p>
            <a:pPr marL="342900" indent="-342900">
              <a:buFont typeface="+mj-lt"/>
              <a:buAutoNum type="arabicPeriod"/>
            </a:pPr>
            <a:r>
              <a:rPr lang="en-US" b="1" dirty="0"/>
              <a:t>Embedding Output: </a:t>
            </a:r>
            <a:r>
              <a:rPr lang="en-US" dirty="0"/>
              <a:t>The GNN outputs a vector for each node, summarizing its position and context within the network.</a:t>
            </a:r>
            <a:endParaRPr lang="en-IN" dirty="0"/>
          </a:p>
        </p:txBody>
      </p:sp>
    </p:spTree>
    <p:extLst>
      <p:ext uri="{BB962C8B-B14F-4D97-AF65-F5344CB8AC3E}">
        <p14:creationId xmlns:p14="http://schemas.microsoft.com/office/powerpoint/2010/main" val="77239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7"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8"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9"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0"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1"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2"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23"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4"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5"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6"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7"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9" name="Group 28">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0"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31"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32"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33"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4"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5"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6"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7"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8"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9"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40"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41"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43" name="Rectangle 42">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5"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useBgFill="1">
        <p:nvSpPr>
          <p:cNvPr id="47" name="Rectangle 46">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1046019" y="942108"/>
            <a:ext cx="3256550" cy="4969113"/>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kumimoji="0" lang="en-US" b="0" i="0" u="none" strike="noStrike" cap="none" spc="0" normalizeH="0" baseline="0" noProof="0">
                <a:ln>
                  <a:noFill/>
                </a:ln>
                <a:solidFill>
                  <a:schemeClr val="tx2">
                    <a:lumMod val="75000"/>
                  </a:schemeClr>
                </a:solidFill>
                <a:effectLst/>
                <a:uLnTx/>
                <a:uFillTx/>
                <a:latin typeface="+mj-lt"/>
                <a:ea typeface="+mj-ea"/>
                <a:cs typeface="+mj-cs"/>
              </a:rPr>
              <a:t>Implementation of Link Prediction </a:t>
            </a:r>
          </a:p>
        </p:txBody>
      </p:sp>
      <p:sp>
        <p:nvSpPr>
          <p:cNvPr id="49" name="Rectangle 48">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51" name="Straight Connector 50">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54"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55"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56"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57"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58"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59"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60"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61"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62"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63"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64"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65"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sp>
        <p:nvSpPr>
          <p:cNvPr id="95" name="TextBox 94">
            <a:extLst>
              <a:ext uri="{FF2B5EF4-FFF2-40B4-BE49-F238E27FC236}">
                <a16:creationId xmlns:a16="http://schemas.microsoft.com/office/drawing/2014/main" id="{713B73E4-ED7D-6E1B-0881-F95134C58F50}"/>
              </a:ext>
            </a:extLst>
          </p:cNvPr>
          <p:cNvSpPr txBox="1"/>
          <p:nvPr/>
        </p:nvSpPr>
        <p:spPr>
          <a:xfrm>
            <a:off x="5049062" y="508000"/>
            <a:ext cx="6455549" cy="5403222"/>
          </a:xfrm>
          <a:prstGeom prst="rect">
            <a:avLst/>
          </a:prstGeom>
        </p:spPr>
        <p:txBody>
          <a:bodyPr vert="horz" lIns="91440" tIns="45720" rIns="91440" bIns="45720" rtlCol="0" anchor="ctr">
            <a:normAutofit fontScale="85000" lnSpcReduction="20000"/>
          </a:bodyPr>
          <a:lstStyle/>
          <a:p>
            <a:pPr defTabSz="457200">
              <a:lnSpc>
                <a:spcPct val="90000"/>
              </a:lnSpc>
              <a:spcBef>
                <a:spcPts val="1000"/>
              </a:spcBef>
              <a:buClr>
                <a:schemeClr val="accent1"/>
              </a:buClr>
            </a:pPr>
            <a:r>
              <a:rPr lang="en-US" sz="2400" b="1" dirty="0"/>
              <a:t>Formulate Link Prediction</a:t>
            </a:r>
          </a:p>
          <a:p>
            <a:pPr defTabSz="457200">
              <a:lnSpc>
                <a:spcPct val="90000"/>
              </a:lnSpc>
              <a:spcBef>
                <a:spcPts val="1000"/>
              </a:spcBef>
              <a:buClr>
                <a:schemeClr val="accent1"/>
              </a:buClr>
              <a:buFont typeface="Wingdings 3" charset="2"/>
              <a:buChar char=""/>
            </a:pPr>
            <a:endParaRPr lang="en-US" sz="1100" b="1" dirty="0">
              <a:solidFill>
                <a:schemeClr val="tx2">
                  <a:lumMod val="75000"/>
                </a:schemeClr>
              </a:solidFill>
            </a:endParaRPr>
          </a:p>
          <a:p>
            <a:pPr defTabSz="457200">
              <a:lnSpc>
                <a:spcPct val="90000"/>
              </a:lnSpc>
              <a:spcBef>
                <a:spcPts val="1000"/>
              </a:spcBef>
              <a:buClr>
                <a:schemeClr val="accent1"/>
              </a:buClr>
              <a:buFont typeface="Wingdings 3" charset="2"/>
              <a:buChar char=""/>
            </a:pPr>
            <a:r>
              <a:rPr lang="en-US" b="1" dirty="0"/>
              <a:t>Objective</a:t>
            </a:r>
            <a:r>
              <a:rPr lang="en-US" sz="2400" b="1" dirty="0"/>
              <a:t>:</a:t>
            </a:r>
            <a:r>
              <a:rPr lang="en-US" sz="2400" dirty="0"/>
              <a:t> </a:t>
            </a:r>
            <a:r>
              <a:rPr lang="en-US" sz="1400" dirty="0"/>
              <a:t>Use the node embeddings to predict the likelihood of links (edges) between nodes.</a:t>
            </a:r>
          </a:p>
          <a:p>
            <a:pPr defTabSz="457200">
              <a:lnSpc>
                <a:spcPct val="90000"/>
              </a:lnSpc>
              <a:spcBef>
                <a:spcPts val="1000"/>
              </a:spcBef>
              <a:buClr>
                <a:schemeClr val="accent1"/>
              </a:buClr>
              <a:buFont typeface="Wingdings 3" charset="2"/>
              <a:buChar char=""/>
            </a:pPr>
            <a:endParaRPr lang="en-US" sz="1100" dirty="0"/>
          </a:p>
          <a:p>
            <a:pPr defTabSz="457200">
              <a:lnSpc>
                <a:spcPct val="90000"/>
              </a:lnSpc>
              <a:spcBef>
                <a:spcPts val="1000"/>
              </a:spcBef>
              <a:buClr>
                <a:schemeClr val="accent1"/>
              </a:buClr>
              <a:buFont typeface="Wingdings 3" charset="2"/>
              <a:buChar char=""/>
            </a:pPr>
            <a:r>
              <a:rPr lang="en-US" b="1" dirty="0"/>
              <a:t>Node Pair Selection:</a:t>
            </a:r>
            <a:r>
              <a:rPr lang="en-US" dirty="0"/>
              <a:t> </a:t>
            </a:r>
            <a:r>
              <a:rPr lang="en-US" sz="1400" dirty="0"/>
              <a:t>Select pairs of nodes between which you want to predict links.</a:t>
            </a:r>
          </a:p>
          <a:p>
            <a:pPr defTabSz="457200">
              <a:lnSpc>
                <a:spcPct val="90000"/>
              </a:lnSpc>
              <a:spcBef>
                <a:spcPts val="1000"/>
              </a:spcBef>
              <a:buClr>
                <a:schemeClr val="accent1"/>
              </a:buClr>
              <a:buFont typeface="Wingdings 3" charset="2"/>
              <a:buChar char=""/>
            </a:pPr>
            <a:endParaRPr lang="en-US" sz="1100" dirty="0"/>
          </a:p>
          <a:p>
            <a:pPr marL="742950" lvl="1" indent="-285750" defTabSz="457200">
              <a:lnSpc>
                <a:spcPct val="90000"/>
              </a:lnSpc>
              <a:spcBef>
                <a:spcPts val="1000"/>
              </a:spcBef>
              <a:buClr>
                <a:schemeClr val="accent1"/>
              </a:buClr>
              <a:buFont typeface="Wingdings 3" charset="2"/>
              <a:buChar char=""/>
            </a:pPr>
            <a:r>
              <a:rPr lang="en-US" sz="1600" b="1" dirty="0"/>
              <a:t>Existing Edges:</a:t>
            </a:r>
            <a:r>
              <a:rPr lang="en-US" sz="1600" dirty="0"/>
              <a:t> </a:t>
            </a:r>
            <a:r>
              <a:rPr lang="en-US" sz="1400" dirty="0"/>
              <a:t>Known connections in the graph</a:t>
            </a:r>
            <a:r>
              <a:rPr lang="en-US" sz="1100" dirty="0"/>
              <a:t>.</a:t>
            </a:r>
          </a:p>
          <a:p>
            <a:pPr marL="742950" lvl="1" indent="-285750" defTabSz="457200">
              <a:lnSpc>
                <a:spcPct val="90000"/>
              </a:lnSpc>
              <a:spcBef>
                <a:spcPts val="1000"/>
              </a:spcBef>
              <a:buClr>
                <a:schemeClr val="accent1"/>
              </a:buClr>
              <a:buFont typeface="Wingdings 3" charset="2"/>
              <a:buChar char=""/>
            </a:pPr>
            <a:r>
              <a:rPr lang="en-US" sz="1600" b="1" dirty="0"/>
              <a:t>Potential Links:</a:t>
            </a:r>
            <a:r>
              <a:rPr lang="en-US" sz="1600" dirty="0"/>
              <a:t> </a:t>
            </a:r>
            <a:r>
              <a:rPr lang="en-US" sz="1400" dirty="0"/>
              <a:t>Possible connections that are not yet present.</a:t>
            </a:r>
          </a:p>
          <a:p>
            <a:pPr lvl="1" defTabSz="457200">
              <a:lnSpc>
                <a:spcPct val="90000"/>
              </a:lnSpc>
              <a:spcBef>
                <a:spcPts val="1000"/>
              </a:spcBef>
              <a:buClr>
                <a:schemeClr val="accent1"/>
              </a:buClr>
              <a:buFont typeface="Wingdings 3" charset="2"/>
              <a:buChar char=""/>
            </a:pPr>
            <a:endParaRPr lang="en-US" sz="1100" dirty="0">
              <a:solidFill>
                <a:schemeClr val="tx2">
                  <a:lumMod val="75000"/>
                </a:schemeClr>
              </a:solidFill>
            </a:endParaRPr>
          </a:p>
          <a:p>
            <a:pPr defTabSz="457200">
              <a:lnSpc>
                <a:spcPct val="90000"/>
              </a:lnSpc>
              <a:spcBef>
                <a:spcPts val="1000"/>
              </a:spcBef>
              <a:buClr>
                <a:schemeClr val="accent1"/>
              </a:buClr>
              <a:buFont typeface="Wingdings 3" charset="2"/>
              <a:buChar char=""/>
            </a:pPr>
            <a:r>
              <a:rPr lang="en-US" b="1" dirty="0"/>
              <a:t>Embedding Combination:</a:t>
            </a:r>
            <a:r>
              <a:rPr lang="en-US" dirty="0"/>
              <a:t> </a:t>
            </a:r>
            <a:r>
              <a:rPr lang="en-US" sz="1400" dirty="0"/>
              <a:t>Combine the embeddings of the selected node pairs to form a feature vector for each pair. Common combination methods include</a:t>
            </a:r>
            <a:r>
              <a:rPr lang="en-US" sz="1100" dirty="0"/>
              <a:t>:</a:t>
            </a:r>
          </a:p>
          <a:p>
            <a:pPr defTabSz="457200">
              <a:lnSpc>
                <a:spcPct val="90000"/>
              </a:lnSpc>
              <a:spcBef>
                <a:spcPts val="1000"/>
              </a:spcBef>
              <a:buClr>
                <a:schemeClr val="accent1"/>
              </a:buClr>
              <a:buFont typeface="Wingdings 3" charset="2"/>
              <a:buChar char=""/>
            </a:pPr>
            <a:endParaRPr lang="en-US" sz="1100" dirty="0">
              <a:solidFill>
                <a:schemeClr val="tx2">
                  <a:lumMod val="75000"/>
                </a:schemeClr>
              </a:solidFill>
            </a:endParaRPr>
          </a:p>
          <a:p>
            <a:pPr marL="742950" lvl="1" indent="-285750" defTabSz="457200">
              <a:lnSpc>
                <a:spcPct val="90000"/>
              </a:lnSpc>
              <a:spcBef>
                <a:spcPts val="1000"/>
              </a:spcBef>
              <a:buClr>
                <a:schemeClr val="accent1"/>
              </a:buClr>
              <a:buFont typeface="Wingdings 3" charset="2"/>
              <a:buChar char=""/>
            </a:pPr>
            <a:r>
              <a:rPr lang="en-US" sz="1600" b="1" dirty="0"/>
              <a:t>Concatenation:</a:t>
            </a:r>
            <a:r>
              <a:rPr lang="en-US" sz="1600" dirty="0"/>
              <a:t> </a:t>
            </a:r>
            <a:r>
              <a:rPr lang="en-US" sz="1400" dirty="0"/>
              <a:t>Combine the two embeddings into a single vector.</a:t>
            </a:r>
          </a:p>
          <a:p>
            <a:pPr marL="742950" lvl="1" indent="-285750" defTabSz="457200">
              <a:lnSpc>
                <a:spcPct val="90000"/>
              </a:lnSpc>
              <a:spcBef>
                <a:spcPts val="1000"/>
              </a:spcBef>
              <a:buClr>
                <a:schemeClr val="accent1"/>
              </a:buClr>
              <a:buFont typeface="Wingdings 3" charset="2"/>
              <a:buChar char=""/>
            </a:pPr>
            <a:r>
              <a:rPr lang="en-US" sz="1700" b="1" dirty="0"/>
              <a:t>Element-wise Product:</a:t>
            </a:r>
            <a:r>
              <a:rPr lang="en-US" sz="1100" dirty="0"/>
              <a:t> </a:t>
            </a:r>
            <a:r>
              <a:rPr lang="en-US" sz="1500" dirty="0"/>
              <a:t>Multiply corresponding elements of the two embeddings.</a:t>
            </a:r>
          </a:p>
          <a:p>
            <a:pPr marL="742950" lvl="1" indent="-285750" defTabSz="457200">
              <a:lnSpc>
                <a:spcPct val="90000"/>
              </a:lnSpc>
              <a:spcBef>
                <a:spcPts val="1000"/>
              </a:spcBef>
              <a:buClr>
                <a:schemeClr val="accent1"/>
              </a:buClr>
              <a:buFont typeface="Wingdings 3" charset="2"/>
              <a:buChar char=""/>
            </a:pPr>
            <a:r>
              <a:rPr lang="en-US" sz="1700" b="1" dirty="0"/>
              <a:t>Distance Metrics:</a:t>
            </a:r>
            <a:r>
              <a:rPr lang="en-US" sz="1700" dirty="0"/>
              <a:t> </a:t>
            </a:r>
            <a:r>
              <a:rPr lang="en-US" sz="1500" dirty="0"/>
              <a:t>Compute a distance or similarity metric (e.g., dot product, cosine similarity).</a:t>
            </a:r>
          </a:p>
          <a:p>
            <a:pPr marL="742950" lvl="1" indent="-285750" defTabSz="457200">
              <a:lnSpc>
                <a:spcPct val="90000"/>
              </a:lnSpc>
              <a:spcBef>
                <a:spcPts val="1000"/>
              </a:spcBef>
              <a:buClr>
                <a:schemeClr val="accent1"/>
              </a:buClr>
              <a:buFont typeface="Wingdings 3" charset="2"/>
              <a:buChar char=""/>
            </a:pPr>
            <a:endParaRPr lang="en-US" sz="1600" b="1" dirty="0"/>
          </a:p>
          <a:p>
            <a:pPr defTabSz="457200">
              <a:lnSpc>
                <a:spcPct val="90000"/>
              </a:lnSpc>
              <a:spcBef>
                <a:spcPts val="1000"/>
              </a:spcBef>
              <a:buClr>
                <a:schemeClr val="accent1"/>
              </a:buClr>
              <a:buFont typeface="Wingdings 3" charset="2"/>
              <a:buChar char=""/>
            </a:pPr>
            <a:r>
              <a:rPr lang="en-US" sz="2100" b="1" dirty="0"/>
              <a:t>Scoring Function:</a:t>
            </a:r>
            <a:r>
              <a:rPr lang="en-US" sz="2100" dirty="0"/>
              <a:t> </a:t>
            </a:r>
            <a:r>
              <a:rPr lang="en-US" sz="1600" dirty="0"/>
              <a:t>Apply a scoring function to the combined embeddings to estimate the likelihood of a link. This can be a simple similarity measure, or a more complex function learned during training.</a:t>
            </a:r>
            <a:endParaRPr lang="en-US" sz="1100" dirty="0">
              <a:solidFill>
                <a:schemeClr val="tx2">
                  <a:lumMod val="75000"/>
                </a:schemeClr>
              </a:solidFill>
            </a:endParaRP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Tree>
    <p:extLst>
      <p:ext uri="{BB962C8B-B14F-4D97-AF65-F5344CB8AC3E}">
        <p14:creationId xmlns:p14="http://schemas.microsoft.com/office/powerpoint/2010/main" val="209981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3"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5" name="Group 24">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7"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8"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9"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0"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1"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2"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3"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4"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5"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6"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7"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9" name="Rectangle 38">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3" name="Rectangle 42">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1259893" y="3101093"/>
            <a:ext cx="2454052" cy="302934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kumimoji="0" lang="en-US" sz="3200" b="0" i="0" u="none" strike="noStrike" cap="none" spc="0" normalizeH="0" baseline="0" noProof="0">
                <a:ln>
                  <a:noFill/>
                </a:ln>
                <a:solidFill>
                  <a:schemeClr val="bg1"/>
                </a:solidFill>
                <a:effectLst/>
                <a:uLnTx/>
                <a:uFillTx/>
                <a:latin typeface="+mj-lt"/>
                <a:ea typeface="+mj-ea"/>
                <a:cs typeface="+mj-cs"/>
              </a:rPr>
              <a:t>Implementation of Link Prediction </a:t>
            </a:r>
          </a:p>
        </p:txBody>
      </p:sp>
      <p:sp>
        <p:nvSpPr>
          <p:cNvPr id="4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useBgFill="1">
        <p:nvSpPr>
          <p:cNvPr id="47" name="Rectangle 46">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FA649E-B20C-1AB6-6EE6-472646D48D88}"/>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defTabSz="457200">
              <a:spcBef>
                <a:spcPts val="1000"/>
              </a:spcBef>
              <a:buClr>
                <a:schemeClr val="accent1"/>
              </a:buClr>
            </a:pPr>
            <a:r>
              <a:rPr lang="en-US" b="1" dirty="0">
                <a:solidFill>
                  <a:schemeClr val="tx1">
                    <a:lumMod val="75000"/>
                    <a:lumOff val="25000"/>
                  </a:schemeClr>
                </a:solidFill>
              </a:rPr>
              <a:t>Negative Sampling</a:t>
            </a:r>
          </a:p>
          <a:p>
            <a:pPr defTabSz="457200">
              <a:spcBef>
                <a:spcPts val="1000"/>
              </a:spcBef>
              <a:buClr>
                <a:schemeClr val="accent1"/>
              </a:buClr>
              <a:buFont typeface="Wingdings 3" charset="2"/>
              <a:buChar char=""/>
            </a:pPr>
            <a:r>
              <a:rPr lang="en-US" b="1" dirty="0">
                <a:solidFill>
                  <a:schemeClr val="tx1">
                    <a:lumMod val="75000"/>
                    <a:lumOff val="25000"/>
                  </a:schemeClr>
                </a:solidFill>
              </a:rPr>
              <a:t>Objective:</a:t>
            </a:r>
            <a:r>
              <a:rPr lang="en-US" dirty="0">
                <a:solidFill>
                  <a:schemeClr val="tx1">
                    <a:lumMod val="75000"/>
                    <a:lumOff val="25000"/>
                  </a:schemeClr>
                </a:solidFill>
              </a:rPr>
              <a:t> Generate negative samples (non-edges) for evaluation purposes.</a:t>
            </a:r>
          </a:p>
          <a:p>
            <a:pPr defTabSz="457200">
              <a:spcBef>
                <a:spcPts val="1000"/>
              </a:spcBef>
              <a:buClr>
                <a:schemeClr val="accent1"/>
              </a:buClr>
              <a:buFont typeface="Wingdings 3" charset="2"/>
              <a:buChar char=""/>
            </a:pPr>
            <a:r>
              <a:rPr lang="en-US" b="1" dirty="0">
                <a:solidFill>
                  <a:schemeClr val="tx1">
                    <a:lumMod val="75000"/>
                    <a:lumOff val="25000"/>
                  </a:schemeClr>
                </a:solidFill>
              </a:rPr>
              <a:t>Negative Samples:</a:t>
            </a:r>
            <a:r>
              <a:rPr lang="en-US" dirty="0">
                <a:solidFill>
                  <a:schemeClr val="tx1">
                    <a:lumMod val="75000"/>
                    <a:lumOff val="25000"/>
                  </a:schemeClr>
                </a:solidFill>
              </a:rPr>
              <a:t> Create pairs of nodes that are not connected in the current graph to balance the positive (existing edges) and negative samples for a more accurate assessment of link prediction performance.</a:t>
            </a: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Tree>
    <p:extLst>
      <p:ext uri="{BB962C8B-B14F-4D97-AF65-F5344CB8AC3E}">
        <p14:creationId xmlns:p14="http://schemas.microsoft.com/office/powerpoint/2010/main" val="72150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8"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9"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20"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21"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2"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3"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4"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25"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6"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7"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8"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9"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31" name="Group 30">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2"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33"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34"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35"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6"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7"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8"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9"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40"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41"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42"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43"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45" name="Rectangle 44">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7"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9" name="Rectangle 4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useBgFill="1">
        <p:nvSpPr>
          <p:cNvPr id="53" name="Rectangle 5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graphicFrame>
        <p:nvGraphicFramePr>
          <p:cNvPr id="13" name="TextBox 10">
            <a:extLst>
              <a:ext uri="{FF2B5EF4-FFF2-40B4-BE49-F238E27FC236}">
                <a16:creationId xmlns:a16="http://schemas.microsoft.com/office/drawing/2014/main" id="{DD26FEF9-E2E6-4E07-C780-5842E5BBC1A4}"/>
              </a:ext>
            </a:extLst>
          </p:cNvPr>
          <p:cNvGraphicFramePr/>
          <p:nvPr>
            <p:extLst>
              <p:ext uri="{D42A27DB-BD31-4B8C-83A1-F6EECF244321}">
                <p14:modId xmlns:p14="http://schemas.microsoft.com/office/powerpoint/2010/main" val="852758034"/>
              </p:ext>
            </p:extLst>
          </p:nvPr>
        </p:nvGraphicFramePr>
        <p:xfrm>
          <a:off x="4713144" y="641551"/>
          <a:ext cx="6832212" cy="5930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A93040A-FDC2-3D8F-90D6-333E0A77E56C}"/>
              </a:ext>
            </a:extLst>
          </p:cNvPr>
          <p:cNvSpPr/>
          <p:nvPr/>
        </p:nvSpPr>
        <p:spPr>
          <a:xfrm>
            <a:off x="4814258" y="73152"/>
            <a:ext cx="6272784" cy="88585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fontAlgn="auto">
              <a:spcAft>
                <a:spcPts val="600"/>
              </a:spcAft>
              <a:buClr>
                <a:srgbClr val="A53010"/>
              </a:buClr>
              <a:buSzTx/>
              <a:tabLst/>
              <a:defRPr/>
            </a:pPr>
            <a:r>
              <a:rPr kumimoji="0" lang="en-US" sz="3600" b="0" i="0" u="none" strike="noStrike" cap="none" spc="0" normalizeH="0" baseline="0" noProof="0" dirty="0">
                <a:ln>
                  <a:noFill/>
                </a:ln>
                <a:solidFill>
                  <a:schemeClr val="bg1"/>
                </a:solidFill>
                <a:effectLst/>
                <a:uLnTx/>
                <a:uFillTx/>
                <a:latin typeface="+mj-lt"/>
                <a:ea typeface="+mj-ea"/>
                <a:cs typeface="+mj-cs"/>
              </a:rPr>
              <a:t>Results and Analysis</a:t>
            </a:r>
          </a:p>
        </p:txBody>
      </p:sp>
      <p:sp>
        <p:nvSpPr>
          <p:cNvPr id="15" name="Rectangle: Rounded Corners 14">
            <a:extLst>
              <a:ext uri="{FF2B5EF4-FFF2-40B4-BE49-F238E27FC236}">
                <a16:creationId xmlns:a16="http://schemas.microsoft.com/office/drawing/2014/main" id="{CD243E16-BF24-8371-78B0-1EE218C0DDE9}"/>
              </a:ext>
            </a:extLst>
          </p:cNvPr>
          <p:cNvSpPr/>
          <p:nvPr/>
        </p:nvSpPr>
        <p:spPr>
          <a:xfrm>
            <a:off x="1125267" y="2294867"/>
            <a:ext cx="2904064" cy="259576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Objective:</a:t>
            </a:r>
            <a:r>
              <a:rPr lang="en-US" dirty="0"/>
              <a:t> Evaluate the model's predictions to assess its performance.</a:t>
            </a:r>
            <a:endParaRPr lang="en-IN" dirty="0"/>
          </a:p>
        </p:txBody>
      </p:sp>
    </p:spTree>
    <p:extLst>
      <p:ext uri="{BB962C8B-B14F-4D97-AF65-F5344CB8AC3E}">
        <p14:creationId xmlns:p14="http://schemas.microsoft.com/office/powerpoint/2010/main" val="187343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1"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63"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6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6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6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6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6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6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7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7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7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7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74" name="Group 73">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5"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76"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77"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78"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79"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80"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81"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82"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83"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84"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85"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86"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87" name="Rectangle 8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89" name="Rectangle 88">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47"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48"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49"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50"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51"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52"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53"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54"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55"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56"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57"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58"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 name="Title 3">
            <a:extLst>
              <a:ext uri="{FF2B5EF4-FFF2-40B4-BE49-F238E27FC236}">
                <a16:creationId xmlns:a16="http://schemas.microsoft.com/office/drawing/2014/main" id="{29F8CFEF-737E-EB7C-9A46-BC200A050CBB}"/>
              </a:ext>
            </a:extLst>
          </p:cNvPr>
          <p:cNvSpPr>
            <a:spLocks noGrp="1"/>
          </p:cNvSpPr>
          <p:nvPr/>
        </p:nvSpPr>
        <p:spPr>
          <a:xfrm>
            <a:off x="1217056" y="1093380"/>
            <a:ext cx="3068182" cy="467124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r" fontAlgn="auto">
              <a:spcAft>
                <a:spcPts val="600"/>
              </a:spcAft>
              <a:buClr>
                <a:srgbClr val="A53010"/>
              </a:buClr>
              <a:buSzTx/>
              <a:tabLst/>
              <a:defRPr/>
            </a:pPr>
            <a:r>
              <a:rPr kumimoji="0" lang="en-US" b="0" i="0" u="none" strike="noStrike" cap="none" spc="0" normalizeH="0" baseline="0" noProof="0">
                <a:ln>
                  <a:noFill/>
                </a:ln>
                <a:solidFill>
                  <a:schemeClr val="tx1">
                    <a:lumMod val="85000"/>
                    <a:lumOff val="15000"/>
                  </a:schemeClr>
                </a:solidFill>
                <a:effectLst/>
                <a:uLnTx/>
                <a:uFillTx/>
                <a:latin typeface="+mj-lt"/>
                <a:ea typeface="+mj-ea"/>
                <a:cs typeface="+mj-cs"/>
              </a:rPr>
              <a:t>Results and Analysis</a:t>
            </a:r>
          </a:p>
        </p:txBody>
      </p:sp>
      <p:sp>
        <p:nvSpPr>
          <p:cNvPr id="60"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62" name="Rectangle 61">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C0ECC1D-1D9E-DB74-47F3-75E255406CBC}"/>
              </a:ext>
            </a:extLst>
          </p:cNvPr>
          <p:cNvSpPr txBox="1"/>
          <p:nvPr/>
        </p:nvSpPr>
        <p:spPr>
          <a:xfrm>
            <a:off x="5285509" y="1093380"/>
            <a:ext cx="6219103" cy="4679250"/>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pPr>
            <a:r>
              <a:rPr lang="en-US" b="1" dirty="0">
                <a:solidFill>
                  <a:schemeClr val="tx1">
                    <a:lumMod val="75000"/>
                    <a:lumOff val="25000"/>
                  </a:schemeClr>
                </a:solidFill>
              </a:rPr>
              <a:t>Key Considerations</a:t>
            </a:r>
          </a:p>
          <a:p>
            <a:pPr defTabSz="457200">
              <a:lnSpc>
                <a:spcPct val="90000"/>
              </a:lnSpc>
              <a:spcBef>
                <a:spcPts val="1000"/>
              </a:spcBef>
              <a:buClr>
                <a:schemeClr val="accent1"/>
              </a:buClr>
              <a:buFont typeface="Wingdings 3" charset="2"/>
              <a:buChar char=""/>
            </a:pPr>
            <a:endParaRPr lang="en-US" b="1"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Scalability:</a:t>
            </a:r>
            <a:r>
              <a:rPr lang="en-US" dirty="0">
                <a:solidFill>
                  <a:schemeClr val="tx1">
                    <a:lumMod val="75000"/>
                    <a:lumOff val="25000"/>
                  </a:schemeClr>
                </a:solidFill>
              </a:rPr>
              <a:t> Efficiently handling large-scale social media graphs.</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Dynamic Nature:</a:t>
            </a:r>
            <a:r>
              <a:rPr lang="en-US" dirty="0">
                <a:solidFill>
                  <a:schemeClr val="tx1">
                    <a:lumMod val="75000"/>
                    <a:lumOff val="25000"/>
                  </a:schemeClr>
                </a:solidFill>
              </a:rPr>
              <a:t> Adapting to changes over time in the social network.</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Data Privacy:</a:t>
            </a:r>
            <a:r>
              <a:rPr lang="en-US" dirty="0">
                <a:solidFill>
                  <a:schemeClr val="tx1">
                    <a:lumMod val="75000"/>
                    <a:lumOff val="25000"/>
                  </a:schemeClr>
                </a:solidFill>
              </a:rPr>
              <a:t> Ensuring the protection of user data and privacy.</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Negative Sampling:</a:t>
            </a:r>
            <a:r>
              <a:rPr lang="en-US" dirty="0">
                <a:solidFill>
                  <a:schemeClr val="tx1">
                    <a:lumMod val="75000"/>
                    <a:lumOff val="25000"/>
                  </a:schemeClr>
                </a:solidFill>
              </a:rPr>
              <a:t> Ensuring a balanced representation of positive and negative samples for training and evaluation.</a:t>
            </a: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1511"/>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915073" y="790757"/>
            <a:ext cx="9319793" cy="723275"/>
          </a:xfrm>
          <a:prstGeom prst="rect">
            <a:avLst/>
          </a:prstGeom>
          <a:noFill/>
        </p:spPr>
        <p:txBody>
          <a:bodyPr wrap="square" rtlCol="0">
            <a:spAutoFit/>
          </a:bodyPr>
          <a:lstStyle/>
          <a:p>
            <a:pPr marL="457200" marR="0" lvl="1" indent="0" algn="l" defTabSz="914400" rtl="0" eaLnBrk="1" fontAlgn="auto" latinLnBrk="0" hangingPunct="1">
              <a:spcBef>
                <a:spcPts val="0"/>
              </a:spcBef>
              <a:spcAft>
                <a:spcPts val="60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914400" rtl="0" eaLnBrk="1" fontAlgn="auto" latinLnBrk="0" hangingPunct="1">
              <a:spcBef>
                <a:spcPts val="0"/>
              </a:spcBef>
              <a:spcAft>
                <a:spcPts val="600"/>
              </a:spcAft>
              <a:buClrTx/>
              <a:buSzTx/>
              <a:buFontTx/>
              <a:buNone/>
              <a:tabLst/>
              <a:defRPr/>
            </a:pPr>
            <a:endParaRPr kumimoji="0" lang="en-IN"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63353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54" name="Group 253">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93"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294"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295"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296"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97"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98"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99"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300"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301"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302"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303"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304"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68" name="Group 267">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05"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306"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307"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308"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09"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10"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11"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12"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13"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14"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15"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16"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282" name="Rectangle 281">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4"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useBgFill="1">
        <p:nvSpPr>
          <p:cNvPr id="286" name="Rectangle 285">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1843391" y="624110"/>
            <a:ext cx="9383408" cy="128089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Aft>
                <a:spcPts val="600"/>
              </a:spcAft>
              <a:defRPr/>
            </a:pPr>
            <a:r>
              <a:rPr kumimoji="0" lang="en-US" b="0" i="0" u="none" strike="noStrike" cap="none" spc="0" normalizeH="0" baseline="0" noProof="0">
                <a:ln>
                  <a:noFill/>
                </a:ln>
                <a:solidFill>
                  <a:srgbClr val="FFFFFF"/>
                </a:solidFill>
                <a:effectLst/>
                <a:uLnTx/>
                <a:uFillTx/>
                <a:latin typeface="+mj-lt"/>
                <a:ea typeface="+mj-ea"/>
                <a:cs typeface="+mj-cs"/>
              </a:rPr>
              <a:t>Conclusion and Future Recommendations</a:t>
            </a:r>
          </a:p>
          <a:p>
            <a:pPr marL="0" marR="0" lvl="0" indent="0" fontAlgn="auto">
              <a:spcAft>
                <a:spcPts val="600"/>
              </a:spcAft>
              <a:buClrTx/>
              <a:buSzTx/>
              <a:tabLst/>
              <a:defRPr/>
            </a:pPr>
            <a:endParaRPr lang="en-US">
              <a:solidFill>
                <a:srgbClr val="FFFFFF"/>
              </a:solidFill>
              <a:latin typeface="+mj-lt"/>
              <a:ea typeface="+mj-ea"/>
              <a:cs typeface="+mj-cs"/>
            </a:endParaRPr>
          </a:p>
        </p:txBody>
      </p:sp>
      <p:sp>
        <p:nvSpPr>
          <p:cNvPr id="290"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317" name="TextBox 316">
            <a:extLst>
              <a:ext uri="{FF2B5EF4-FFF2-40B4-BE49-F238E27FC236}">
                <a16:creationId xmlns:a16="http://schemas.microsoft.com/office/drawing/2014/main" id="{B1A6ED19-5800-8F4B-670D-4AA98B8D0A27}"/>
              </a:ext>
            </a:extLst>
          </p:cNvPr>
          <p:cNvSpPr txBox="1"/>
          <p:nvPr/>
        </p:nvSpPr>
        <p:spPr>
          <a:xfrm>
            <a:off x="1843392" y="2623930"/>
            <a:ext cx="9383408" cy="3287292"/>
          </a:xfrm>
          <a:prstGeom prst="rect">
            <a:avLst/>
          </a:prstGeom>
        </p:spPr>
        <p:txBody>
          <a:bodyPr vert="horz" lIns="91440" tIns="45720" rIns="91440" bIns="45720" rtlCol="0">
            <a:normAutofit/>
          </a:bodyPr>
          <a:lstStyle/>
          <a:p>
            <a:pPr marL="742950" lvl="1" indent="-285750" defTabSz="457200">
              <a:spcBef>
                <a:spcPts val="1000"/>
              </a:spcBef>
              <a:buClr>
                <a:schemeClr val="accent1"/>
              </a:buClr>
              <a:buFont typeface="Wingdings 3" charset="2"/>
              <a:buChar char=""/>
            </a:pPr>
            <a:r>
              <a:rPr lang="en-US">
                <a:solidFill>
                  <a:schemeClr val="tx1">
                    <a:lumMod val="75000"/>
                    <a:lumOff val="25000"/>
                  </a:schemeClr>
                </a:solidFill>
              </a:rPr>
              <a:t>Link prediction using GNNs in social media offers valuable insights into the evolving dynamics of online communities. By leveraging deep learning techniques, we can uncover hidden patterns and predict future interactions, facilitating personalized user experiences and fostering community engagement.</a:t>
            </a:r>
          </a:p>
          <a:p>
            <a:pPr lvl="1" defTabSz="457200">
              <a:spcBef>
                <a:spcPts val="1000"/>
              </a:spcBef>
              <a:buClr>
                <a:schemeClr val="accent1"/>
              </a:buClr>
              <a:buFont typeface="Wingdings 3" charset="2"/>
              <a:buChar char=""/>
            </a:pPr>
            <a:endParaRPr lang="en-US">
              <a:solidFill>
                <a:schemeClr val="tx1">
                  <a:lumMod val="75000"/>
                  <a:lumOff val="25000"/>
                </a:schemeClr>
              </a:solidFill>
            </a:endParaRPr>
          </a:p>
          <a:p>
            <a:pPr lvl="1" defTabSz="457200">
              <a:spcBef>
                <a:spcPts val="1000"/>
              </a:spcBef>
              <a:buClr>
                <a:schemeClr val="accent1"/>
              </a:buClr>
              <a:buFont typeface="Wingdings 3" charset="2"/>
              <a:buChar char=""/>
            </a:pPr>
            <a:r>
              <a:rPr lang="en-US" b="1">
                <a:solidFill>
                  <a:schemeClr val="tx1">
                    <a:lumMod val="75000"/>
                    <a:lumOff val="25000"/>
                  </a:schemeClr>
                </a:solidFill>
              </a:rPr>
              <a:t>Explore Potential Integration of Real-time Data Streams:</a:t>
            </a:r>
            <a:r>
              <a:rPr lang="en-US">
                <a:solidFill>
                  <a:schemeClr val="tx1">
                    <a:lumMod val="75000"/>
                    <a:lumOff val="25000"/>
                  </a:schemeClr>
                </a:solidFill>
              </a:rPr>
              <a:t> Consider integrating real-time data streams into the GNN framework to adaptively update link predictions and user recommendations, enabling more dynamic and responsive social media platforms.</a:t>
            </a:r>
            <a:endParaRPr kumimoji="0" lang="en-US" b="0" i="0" u="none" strike="noStrike" cap="none" spc="0" normalizeH="0" baseline="0" noProof="0">
              <a:ln>
                <a:noFill/>
              </a:ln>
              <a:solidFill>
                <a:schemeClr val="tx1">
                  <a:lumMod val="75000"/>
                  <a:lumOff val="25000"/>
                </a:schemeClr>
              </a:solidFill>
              <a:effectLst/>
              <a:uLnTx/>
              <a:uFillTx/>
            </a:endParaRP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Tree>
    <p:extLst>
      <p:ext uri="{BB962C8B-B14F-4D97-AF65-F5344CB8AC3E}">
        <p14:creationId xmlns:p14="http://schemas.microsoft.com/office/powerpoint/2010/main" val="266481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3E09-B16C-7CFC-F993-9C7882B01B31}"/>
              </a:ext>
            </a:extLst>
          </p:cNvPr>
          <p:cNvSpPr>
            <a:spLocks noGrp="1"/>
          </p:cNvSpPr>
          <p:nvPr>
            <p:ph type="title"/>
          </p:nvPr>
        </p:nvSpPr>
        <p:spPr>
          <a:xfrm>
            <a:off x="134629" y="0"/>
            <a:ext cx="8911687" cy="1280890"/>
          </a:xfrm>
        </p:spPr>
        <p:txBody>
          <a:bodyPr/>
          <a:lstStyle/>
          <a:p>
            <a:r>
              <a:rPr kumimoji="0" lang="en-US" sz="3600" b="0" i="0" u="none" strike="noStrike" kern="1200" cap="none" spc="0" normalizeH="0" baseline="0" noProof="0" dirty="0">
                <a:ln>
                  <a:noFill/>
                </a:ln>
                <a:solidFill>
                  <a:srgbClr val="0D0D0D"/>
                </a:solidFill>
                <a:effectLst/>
                <a:uLnTx/>
                <a:uFillTx/>
                <a:latin typeface="Söhne"/>
                <a:ea typeface="+mn-ea"/>
                <a:cs typeface="+mn-cs"/>
              </a:rPr>
              <a:t>Demo video of code</a:t>
            </a:r>
            <a:br>
              <a:rPr kumimoji="0" lang="en-US" sz="3600" b="0" i="0" u="none" strike="noStrike" kern="1200" cap="none" spc="0" normalizeH="0" baseline="0" noProof="0" dirty="0">
                <a:ln>
                  <a:noFill/>
                </a:ln>
                <a:solidFill>
                  <a:srgbClr val="0D0D0D"/>
                </a:solidFill>
                <a:effectLst/>
                <a:uLnTx/>
                <a:uFillTx/>
                <a:latin typeface="Söhne"/>
                <a:ea typeface="+mn-ea"/>
                <a:cs typeface="+mn-cs"/>
              </a:rPr>
            </a:br>
            <a:endParaRPr lang="en-IN" dirty="0"/>
          </a:p>
        </p:txBody>
      </p:sp>
      <p:sp>
        <p:nvSpPr>
          <p:cNvPr id="4" name="Date Placeholder 3">
            <a:extLst>
              <a:ext uri="{FF2B5EF4-FFF2-40B4-BE49-F238E27FC236}">
                <a16:creationId xmlns:a16="http://schemas.microsoft.com/office/drawing/2014/main" id="{7F73393C-6AED-901C-33C8-878DEEE22FE0}"/>
              </a:ext>
            </a:extLst>
          </p:cNvPr>
          <p:cNvSpPr>
            <a:spLocks noGrp="1"/>
          </p:cNvSpPr>
          <p:nvPr>
            <p:ph type="dt" sz="half" idx="10"/>
          </p:nvPr>
        </p:nvSpPr>
        <p:spPr/>
        <p:txBody>
          <a:bodyPr/>
          <a:lstStyle/>
          <a:p>
            <a:fld id="{96194CFC-3B2C-44D7-8B8B-08A72C136A16}" type="datetime1">
              <a:rPr lang="en-IN" smtClean="0"/>
              <a:pPr/>
              <a:t>07-06-2024</a:t>
            </a:fld>
            <a:endParaRPr lang="en-IN"/>
          </a:p>
        </p:txBody>
      </p:sp>
      <p:pic>
        <p:nvPicPr>
          <p:cNvPr id="6" name="Recording 2024-06-07 195703">
            <a:hlinkClick r:id="" action="ppaction://media"/>
            <a:extLst>
              <a:ext uri="{FF2B5EF4-FFF2-40B4-BE49-F238E27FC236}">
                <a16:creationId xmlns:a16="http://schemas.microsoft.com/office/drawing/2014/main" id="{680C5205-F3C1-8616-7CB9-E0569D651B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54182"/>
            <a:ext cx="12192000" cy="6303818"/>
          </a:xfrm>
          <a:prstGeom prst="rect">
            <a:avLst/>
          </a:prstGeom>
        </p:spPr>
      </p:pic>
    </p:spTree>
    <p:extLst>
      <p:ext uri="{BB962C8B-B14F-4D97-AF65-F5344CB8AC3E}">
        <p14:creationId xmlns:p14="http://schemas.microsoft.com/office/powerpoint/2010/main" val="2988207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8CFEF-737E-EB7C-9A46-BC200A050CBB}"/>
              </a:ext>
            </a:extLst>
          </p:cNvPr>
          <p:cNvSpPr>
            <a:spLocks noGrp="1"/>
          </p:cNvSpPr>
          <p:nvPr/>
        </p:nvSpPr>
        <p:spPr>
          <a:xfrm>
            <a:off x="2558908" y="231617"/>
            <a:ext cx="8131550" cy="71516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R="0" lvl="0" algn="l" defTabSz="457200" rtl="0" eaLnBrk="1" fontAlgn="auto" latinLnBrk="0" hangingPunct="1">
              <a:lnSpc>
                <a:spcPct val="100000"/>
              </a:lnSpc>
              <a:spcBef>
                <a:spcPts val="1000"/>
              </a:spcBef>
              <a:spcAft>
                <a:spcPts val="0"/>
              </a:spcAft>
              <a:buClr>
                <a:srgbClr val="A53010"/>
              </a:buClr>
              <a:buSzTx/>
              <a:tabLst/>
              <a:defRPr/>
            </a:pPr>
            <a:r>
              <a:rPr kumimoji="0" lang="en-US" sz="3600" b="0" i="0" u="none" strike="noStrike" kern="1200" cap="none" spc="0" normalizeH="0" baseline="0" noProof="0" dirty="0">
                <a:ln>
                  <a:noFill/>
                </a:ln>
                <a:solidFill>
                  <a:schemeClr val="bg1"/>
                </a:solidFill>
                <a:effectLst/>
                <a:uLnTx/>
                <a:uFillTx/>
                <a:latin typeface="Söhne"/>
                <a:ea typeface="+mn-ea"/>
                <a:cs typeface="+mn-cs"/>
              </a:rPr>
              <a:t>References</a:t>
            </a:r>
            <a:r>
              <a:rPr kumimoji="0" lang="en-US" sz="3600" b="0" i="0" u="none" strike="noStrike" kern="1200" cap="none" spc="0" normalizeH="0" baseline="0" noProof="0" dirty="0">
                <a:ln>
                  <a:noFill/>
                </a:ln>
                <a:solidFill>
                  <a:srgbClr val="0D0D0D"/>
                </a:solidFill>
                <a:effectLst/>
                <a:uLnTx/>
                <a:uFillTx/>
                <a:latin typeface="Söhne"/>
                <a:ea typeface="+mn-ea"/>
                <a:cs typeface="+mn-cs"/>
              </a:rPr>
              <a:t> </a:t>
            </a: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9" name="TextBox 8">
            <a:extLst>
              <a:ext uri="{FF2B5EF4-FFF2-40B4-BE49-F238E27FC236}">
                <a16:creationId xmlns:a16="http://schemas.microsoft.com/office/drawing/2014/main" id="{0F9FF5BF-E906-8720-9492-5D8E32CFB514}"/>
              </a:ext>
            </a:extLst>
          </p:cNvPr>
          <p:cNvSpPr txBox="1"/>
          <p:nvPr/>
        </p:nvSpPr>
        <p:spPr>
          <a:xfrm>
            <a:off x="2548690" y="1078992"/>
            <a:ext cx="8131550" cy="4770537"/>
          </a:xfrm>
          <a:prstGeom prst="rect">
            <a:avLst/>
          </a:prstGeom>
          <a:noFill/>
        </p:spPr>
        <p:txBody>
          <a:bodyPr wrap="square" rtlCol="0">
            <a:spAutoFit/>
          </a:bodyPr>
          <a:lstStyle/>
          <a:p>
            <a:r>
              <a:rPr lang="en-IN" sz="1600" b="1" dirty="0"/>
              <a:t>Original GCN Paper:</a:t>
            </a:r>
            <a:endParaRPr lang="en-IN" sz="1600" dirty="0"/>
          </a:p>
          <a:p>
            <a:pPr>
              <a:buFont typeface="Arial" panose="020B0604020202020204" pitchFamily="34" charset="0"/>
              <a:buChar char="•"/>
            </a:pPr>
            <a:r>
              <a:rPr lang="en-IN" sz="1600" dirty="0" err="1"/>
              <a:t>Kipf</a:t>
            </a:r>
            <a:r>
              <a:rPr lang="en-IN" sz="1600" dirty="0"/>
              <a:t>, T. N., &amp; Welling, M. (2016). "Semi-Supervised Classification with Graph Convolutional Networks." </a:t>
            </a:r>
            <a:r>
              <a:rPr lang="en-IN" sz="1600" dirty="0" err="1"/>
              <a:t>arXiv</a:t>
            </a:r>
            <a:r>
              <a:rPr lang="en-IN" sz="1600" dirty="0"/>
              <a:t> preprint arXiv:1609.02907.</a:t>
            </a:r>
          </a:p>
          <a:p>
            <a:pPr>
              <a:buFont typeface="Arial" panose="020B0604020202020204" pitchFamily="34" charset="0"/>
              <a:buChar char="•"/>
            </a:pPr>
            <a:r>
              <a:rPr lang="en-IN" sz="1600" dirty="0">
                <a:hlinkClick r:id="rId3"/>
              </a:rPr>
              <a:t>Paper Link</a:t>
            </a:r>
            <a:endParaRPr lang="en-IN" sz="1600" dirty="0"/>
          </a:p>
          <a:p>
            <a:endParaRPr lang="en-US" sz="1600" b="1" dirty="0"/>
          </a:p>
          <a:p>
            <a:r>
              <a:rPr lang="en-US" sz="1600" b="1" dirty="0"/>
              <a:t>Link Prediction Survey:</a:t>
            </a:r>
            <a:endParaRPr lang="en-US" sz="1600" dirty="0"/>
          </a:p>
          <a:p>
            <a:r>
              <a:rPr lang="en-US" sz="1600" dirty="0"/>
              <a:t>Martínez, V., </a:t>
            </a:r>
            <a:r>
              <a:rPr lang="en-US" sz="1600" dirty="0" err="1"/>
              <a:t>Berzal</a:t>
            </a:r>
            <a:r>
              <a:rPr lang="en-US" sz="1600" dirty="0"/>
              <a:t>, F., &amp; Cubero, J. C. (2017). "A Survey of Link Prediction in Complex Networks." ACM Computing Surveys (CSUR), 49(4), 69.</a:t>
            </a:r>
          </a:p>
          <a:p>
            <a:endParaRPr lang="en-US" sz="1600" dirty="0"/>
          </a:p>
          <a:p>
            <a:r>
              <a:rPr lang="en-US" sz="1600" b="1" dirty="0"/>
              <a:t>Applications of GNNs in Social Networks:</a:t>
            </a:r>
          </a:p>
          <a:p>
            <a:r>
              <a:rPr lang="en-US" sz="1600" dirty="0"/>
              <a:t>Wu, Z., Pan, S., Chen, F., Long, G., Zhang, C., &amp; Yu, P. S. (2020). "A Comprehensive Survey on Graph Neural Networks." IEEE Transactions on Neural Networks and Learning Systems, 32(1), 4-24.</a:t>
            </a:r>
          </a:p>
          <a:p>
            <a:r>
              <a:rPr lang="en-US" sz="1600" dirty="0">
                <a:hlinkClick r:id="rId4"/>
              </a:rPr>
              <a:t>https://arxiv.org/abs/1901.00596</a:t>
            </a:r>
            <a:endParaRPr lang="en-US" sz="1600" dirty="0"/>
          </a:p>
          <a:p>
            <a:endParaRPr lang="en-US" sz="1600" b="1" dirty="0"/>
          </a:p>
          <a:p>
            <a:r>
              <a:rPr lang="en-US" sz="1600" b="1" dirty="0"/>
              <a:t>Privacy in Social Network Analysis:</a:t>
            </a:r>
          </a:p>
          <a:p>
            <a:r>
              <a:rPr lang="en-US" sz="1600" dirty="0" err="1"/>
              <a:t>Zheleva</a:t>
            </a:r>
            <a:r>
              <a:rPr lang="en-US" sz="1600" dirty="0"/>
              <a:t>, E., &amp; </a:t>
            </a:r>
            <a:r>
              <a:rPr lang="en-US" sz="1600" dirty="0" err="1"/>
              <a:t>Getoor</a:t>
            </a:r>
            <a:r>
              <a:rPr lang="en-US" sz="1600" dirty="0"/>
              <a:t>, L. (2007). "To Join or Not to Join: The Illusion of Privacy in Social Networks with Mixed Public and Private User Profiles." In Proceedings of the 18th International Conference on World Wide Web (pp. 531-540).</a:t>
            </a:r>
          </a:p>
        </p:txBody>
      </p:sp>
    </p:spTree>
    <p:extLst>
      <p:ext uri="{BB962C8B-B14F-4D97-AF65-F5344CB8AC3E}">
        <p14:creationId xmlns:p14="http://schemas.microsoft.com/office/powerpoint/2010/main" val="188077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92A98E-3E0D-2C32-4332-B127B416F07E}"/>
              </a:ext>
            </a:extLst>
          </p:cNvPr>
          <p:cNvSpPr>
            <a:spLocks noGrp="1"/>
          </p:cNvSpPr>
          <p:nvPr>
            <p:ph type="dt" sz="half" idx="10"/>
          </p:nvPr>
        </p:nvSpPr>
        <p:spPr/>
        <p:txBody>
          <a:bodyPr/>
          <a:lstStyle/>
          <a:p>
            <a:fld id="{357D015D-2719-4763-8E10-47285FB65E83}" type="datetime1">
              <a:rPr lang="en-IN" smtClean="0"/>
              <a:pPr/>
              <a:t>07-06-2024</a:t>
            </a:fld>
            <a:endParaRPr lang="en-IN"/>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824" y="569799"/>
            <a:ext cx="1551343" cy="654032"/>
          </a:xfrm>
          <a:prstGeom prst="rect">
            <a:avLst/>
          </a:prstGeom>
          <a:noFill/>
          <a:ln>
            <a:noFill/>
          </a:ln>
        </p:spPr>
      </p:pic>
      <p:sp>
        <p:nvSpPr>
          <p:cNvPr id="4" name="Title 3">
            <a:extLst>
              <a:ext uri="{FF2B5EF4-FFF2-40B4-BE49-F238E27FC236}">
                <a16:creationId xmlns:a16="http://schemas.microsoft.com/office/drawing/2014/main" id="{29F8CFEF-737E-EB7C-9A46-BC200A050CBB}"/>
              </a:ext>
            </a:extLst>
          </p:cNvPr>
          <p:cNvSpPr>
            <a:spLocks noGrp="1"/>
          </p:cNvSpPr>
          <p:nvPr/>
        </p:nvSpPr>
        <p:spPr>
          <a:xfrm>
            <a:off x="2050229" y="569799"/>
            <a:ext cx="9076281" cy="654032"/>
          </a:xfrm>
          <a:prstGeom prst="rect">
            <a:avLst/>
          </a:prstGeo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dirty="0">
                <a:solidFill>
                  <a:schemeClr val="tx1"/>
                </a:solidFill>
              </a:rPr>
              <a:t>CONTENTS</a:t>
            </a:r>
          </a:p>
        </p:txBody>
      </p:sp>
      <p:sp>
        <p:nvSpPr>
          <p:cNvPr id="6" name="TextBox 5">
            <a:extLst>
              <a:ext uri="{FF2B5EF4-FFF2-40B4-BE49-F238E27FC236}">
                <a16:creationId xmlns:a16="http://schemas.microsoft.com/office/drawing/2014/main" id="{3499163D-EFD1-9184-7B52-3E51601A0603}"/>
              </a:ext>
            </a:extLst>
          </p:cNvPr>
          <p:cNvSpPr txBox="1"/>
          <p:nvPr/>
        </p:nvSpPr>
        <p:spPr>
          <a:xfrm>
            <a:off x="3049172" y="1708968"/>
            <a:ext cx="6098344" cy="344709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Introduction and Motivation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Methodology and Approach</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Results and Analysis</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Conclusion and Future Recommendations</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Demo video of code</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err="1">
                <a:ln>
                  <a:noFill/>
                </a:ln>
                <a:solidFill>
                  <a:srgbClr val="0D0D0D"/>
                </a:solidFill>
                <a:effectLst/>
                <a:uLnTx/>
                <a:uFillTx/>
                <a:latin typeface="Söhne"/>
                <a:ea typeface="+mn-ea"/>
                <a:cs typeface="+mn-cs"/>
              </a:rPr>
              <a:t>Github</a:t>
            </a:r>
            <a:r>
              <a:rPr kumimoji="0" lang="en-US" sz="2400" b="0" i="0" u="none" strike="noStrike" kern="1200" cap="none" spc="0" normalizeH="0" baseline="0" noProof="0" dirty="0">
                <a:ln>
                  <a:noFill/>
                </a:ln>
                <a:solidFill>
                  <a:srgbClr val="0D0D0D"/>
                </a:solidFill>
                <a:effectLst/>
                <a:uLnTx/>
                <a:uFillTx/>
                <a:latin typeface="Söhne"/>
                <a:ea typeface="+mn-ea"/>
                <a:cs typeface="+mn-cs"/>
              </a:rPr>
              <a:t> link of PPT and Code</a:t>
            </a:r>
          </a:p>
          <a:p>
            <a:pPr marL="342900" marR="0" lvl="0" indent="-342900" algn="l" defTabSz="457200" rtl="0" eaLnBrk="1" fontAlgn="auto" latinLnBrk="0" hangingPunct="1">
              <a:lnSpc>
                <a:spcPct val="100000"/>
              </a:lnSpc>
              <a:spcBef>
                <a:spcPts val="1000"/>
              </a:spcBef>
              <a:spcAft>
                <a:spcPts val="0"/>
              </a:spcAft>
              <a:buClr>
                <a:srgbClr val="A53010"/>
              </a:buClr>
              <a:buSzTx/>
              <a:buFont typeface="+mj-lt"/>
              <a:buAutoNum type="arabicPeriod"/>
              <a:tabLst/>
              <a:defRPr/>
            </a:pPr>
            <a:r>
              <a:rPr kumimoji="0" lang="en-US" sz="2400" b="0" i="0" u="none" strike="noStrike" kern="1200" cap="none" spc="0" normalizeH="0" baseline="0" noProof="0" dirty="0">
                <a:ln>
                  <a:noFill/>
                </a:ln>
                <a:solidFill>
                  <a:srgbClr val="0D0D0D"/>
                </a:solidFill>
                <a:effectLst/>
                <a:uLnTx/>
                <a:uFillTx/>
                <a:latin typeface="Söhne"/>
                <a:ea typeface="+mn-ea"/>
                <a:cs typeface="+mn-cs"/>
              </a:rPr>
              <a:t>References </a:t>
            </a:r>
          </a:p>
        </p:txBody>
      </p:sp>
    </p:spTree>
    <p:extLst>
      <p:ext uri="{BB962C8B-B14F-4D97-AF65-F5344CB8AC3E}">
        <p14:creationId xmlns:p14="http://schemas.microsoft.com/office/powerpoint/2010/main" val="286110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useBgFill="1">
        <p:nvSpPr>
          <p:cNvPr id="41" name="Rectangle 40">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2851516" y="-786"/>
            <a:ext cx="8131550" cy="96094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kumimoji="0" lang="en-US" sz="5400" b="0" i="0" u="none" strike="noStrike" cap="none" spc="0" normalizeH="0" baseline="0" noProof="0" dirty="0">
                <a:ln>
                  <a:noFill/>
                </a:ln>
                <a:solidFill>
                  <a:schemeClr val="tx1">
                    <a:lumMod val="85000"/>
                    <a:lumOff val="15000"/>
                  </a:schemeClr>
                </a:solidFill>
                <a:effectLst/>
                <a:uLnTx/>
                <a:uFillTx/>
                <a:latin typeface="+mj-lt"/>
                <a:ea typeface="+mj-ea"/>
                <a:cs typeface="+mj-cs"/>
              </a:rPr>
              <a:t>Introduction</a:t>
            </a:r>
          </a:p>
        </p:txBody>
      </p:sp>
      <p:sp>
        <p:nvSpPr>
          <p:cNvPr id="43" name="Rectangle 42">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6"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47"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48"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49"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50"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51"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52"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53"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54"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55"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56"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57"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59" name="Group 58">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0"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61"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62"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63"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64"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65"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66"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67"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68"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69"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70"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71"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73"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8" y="280707"/>
            <a:ext cx="1551343" cy="654032"/>
          </a:xfrm>
          <a:prstGeom prst="rect">
            <a:avLst/>
          </a:prstGeom>
          <a:noFill/>
          <a:ln>
            <a:noFill/>
          </a:ln>
        </p:spPr>
      </p:pic>
      <p:grpSp>
        <p:nvGrpSpPr>
          <p:cNvPr id="2" name="Group 1">
            <a:extLst>
              <a:ext uri="{FF2B5EF4-FFF2-40B4-BE49-F238E27FC236}">
                <a16:creationId xmlns:a16="http://schemas.microsoft.com/office/drawing/2014/main" id="{D67DF838-CED4-059A-B12B-189B060EBEA4}"/>
              </a:ext>
            </a:extLst>
          </p:cNvPr>
          <p:cNvGrpSpPr/>
          <p:nvPr/>
        </p:nvGrpSpPr>
        <p:grpSpPr>
          <a:xfrm>
            <a:off x="2891730" y="1803708"/>
            <a:ext cx="8131550" cy="2596551"/>
            <a:chOff x="2891730" y="1803708"/>
            <a:chExt cx="8131550" cy="2596551"/>
          </a:xfrm>
        </p:grpSpPr>
        <p:sp>
          <p:nvSpPr>
            <p:cNvPr id="22" name="TextBox 21">
              <a:extLst>
                <a:ext uri="{FF2B5EF4-FFF2-40B4-BE49-F238E27FC236}">
                  <a16:creationId xmlns:a16="http://schemas.microsoft.com/office/drawing/2014/main" id="{2155D1C0-6EBE-52DB-3CD2-B24CB31020E3}"/>
                </a:ext>
              </a:extLst>
            </p:cNvPr>
            <p:cNvSpPr txBox="1"/>
            <p:nvPr/>
          </p:nvSpPr>
          <p:spPr>
            <a:xfrm>
              <a:off x="2891730" y="1825311"/>
              <a:ext cx="8131550" cy="1200329"/>
            </a:xfrm>
            <a:prstGeom prst="rect">
              <a:avLst/>
            </a:prstGeom>
            <a:noFill/>
          </p:spPr>
          <p:txBody>
            <a:bodyPr wrap="square" rtlCol="0">
              <a:spAutoFit/>
            </a:bodyPr>
            <a:lstStyle/>
            <a:p>
              <a:r>
                <a:rPr lang="en-IN" b="1" dirty="0"/>
                <a:t>Graph Neural Networks </a:t>
              </a:r>
              <a:r>
                <a:rPr lang="en-IN" dirty="0"/>
                <a:t>:           </a:t>
              </a:r>
            </a:p>
            <a:p>
              <a:r>
                <a:rPr lang="en-IN" dirty="0"/>
                <a:t>                                         </a:t>
              </a:r>
            </a:p>
            <a:p>
              <a:endParaRPr lang="en-IN" dirty="0"/>
            </a:p>
            <a:p>
              <a:endParaRPr lang="en-IN" dirty="0"/>
            </a:p>
          </p:txBody>
        </p:sp>
        <p:sp>
          <p:nvSpPr>
            <p:cNvPr id="36" name="TextBox 35">
              <a:extLst>
                <a:ext uri="{FF2B5EF4-FFF2-40B4-BE49-F238E27FC236}">
                  <a16:creationId xmlns:a16="http://schemas.microsoft.com/office/drawing/2014/main" id="{5E2808F9-2344-D316-4989-208362E2D0AB}"/>
                </a:ext>
              </a:extLst>
            </p:cNvPr>
            <p:cNvSpPr txBox="1"/>
            <p:nvPr/>
          </p:nvSpPr>
          <p:spPr>
            <a:xfrm>
              <a:off x="5759598" y="1803708"/>
              <a:ext cx="4901184" cy="923330"/>
            </a:xfrm>
            <a:prstGeom prst="rect">
              <a:avLst/>
            </a:prstGeom>
            <a:noFill/>
          </p:spPr>
          <p:txBody>
            <a:bodyPr wrap="square" rtlCol="0">
              <a:spAutoFit/>
            </a:bodyPr>
            <a:lstStyle/>
            <a:p>
              <a:r>
                <a:rPr lang="en-US" dirty="0"/>
                <a:t>GNNs are a class of neural networks designed to perform reasoning on data structured as graphs.</a:t>
              </a:r>
              <a:endParaRPr lang="en-IN" dirty="0"/>
            </a:p>
          </p:txBody>
        </p:sp>
        <p:sp>
          <p:nvSpPr>
            <p:cNvPr id="40" name="TextBox 39">
              <a:extLst>
                <a:ext uri="{FF2B5EF4-FFF2-40B4-BE49-F238E27FC236}">
                  <a16:creationId xmlns:a16="http://schemas.microsoft.com/office/drawing/2014/main" id="{29EBDD86-8FA8-B847-4B39-0DB6DF09ED8A}"/>
                </a:ext>
              </a:extLst>
            </p:cNvPr>
            <p:cNvSpPr txBox="1"/>
            <p:nvPr/>
          </p:nvSpPr>
          <p:spPr>
            <a:xfrm>
              <a:off x="2952165" y="3476929"/>
              <a:ext cx="7260336" cy="923330"/>
            </a:xfrm>
            <a:prstGeom prst="rect">
              <a:avLst/>
            </a:prstGeom>
            <a:noFill/>
          </p:spPr>
          <p:txBody>
            <a:bodyPr wrap="square" rtlCol="0">
              <a:spAutoFit/>
            </a:bodyPr>
            <a:lstStyle/>
            <a:p>
              <a:r>
                <a:rPr lang="en-US" dirty="0"/>
                <a:t>They are crucial for modern machine learning tasks that involve relational data, providing a way to leverage the structure and connections within the data.</a:t>
              </a:r>
              <a:endParaRPr lang="en-IN" dirty="0"/>
            </a:p>
          </p:txBody>
        </p:sp>
      </p:grpSp>
    </p:spTree>
    <p:extLst>
      <p:ext uri="{BB962C8B-B14F-4D97-AF65-F5344CB8AC3E}">
        <p14:creationId xmlns:p14="http://schemas.microsoft.com/office/powerpoint/2010/main" val="3741488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2"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3"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4"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5"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6"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7"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8"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9"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0"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1"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2"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4" name="Group 23">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6"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7"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8"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9"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0"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1"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2"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3"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4"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5"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6"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8" name="Rectangle 37">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2" name="Rectangle 41">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1600155" y="1030564"/>
            <a:ext cx="3012216" cy="4851349"/>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kumimoji="0" lang="en-US" b="0" i="0" u="none" strike="noStrike" cap="none" spc="0" normalizeH="0" baseline="0" noProof="0">
                <a:ln>
                  <a:noFill/>
                </a:ln>
                <a:solidFill>
                  <a:schemeClr val="tx1">
                    <a:lumMod val="85000"/>
                    <a:lumOff val="15000"/>
                  </a:schemeClr>
                </a:solidFill>
                <a:effectLst/>
                <a:uLnTx/>
                <a:uFillTx/>
                <a:latin typeface="+mj-lt"/>
                <a:ea typeface="+mj-ea"/>
                <a:cs typeface="+mj-cs"/>
              </a:rPr>
              <a:t>Motivation</a:t>
            </a:r>
          </a:p>
        </p:txBody>
      </p:sp>
      <p:sp>
        <p:nvSpPr>
          <p:cNvPr id="44"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5" name="TextBox 4">
            <a:extLst>
              <a:ext uri="{FF2B5EF4-FFF2-40B4-BE49-F238E27FC236}">
                <a16:creationId xmlns:a16="http://schemas.microsoft.com/office/drawing/2014/main" id="{7DAAA79F-0CE1-7F53-1F3D-333CAFE611FB}"/>
              </a:ext>
            </a:extLst>
          </p:cNvPr>
          <p:cNvSpPr txBox="1"/>
          <p:nvPr/>
        </p:nvSpPr>
        <p:spPr>
          <a:xfrm>
            <a:off x="5280368" y="1059872"/>
            <a:ext cx="6224244" cy="4851350"/>
          </a:xfrm>
          <a:prstGeom prst="rect">
            <a:avLst/>
          </a:prstGeom>
        </p:spPr>
        <p:txBody>
          <a:bodyPr vert="horz" lIns="91440" tIns="45720" rIns="91440" bIns="45720" rtlCol="0">
            <a:normAutofit/>
          </a:bodyPr>
          <a:lstStyle/>
          <a:p>
            <a:pPr defTabSz="457200">
              <a:spcBef>
                <a:spcPts val="1000"/>
              </a:spcBef>
              <a:buClr>
                <a:schemeClr val="accent1"/>
              </a:buClr>
            </a:pPr>
            <a:r>
              <a:rPr lang="en-US" b="1" dirty="0">
                <a:solidFill>
                  <a:schemeClr val="tx1">
                    <a:lumMod val="75000"/>
                    <a:lumOff val="25000"/>
                  </a:schemeClr>
                </a:solidFill>
              </a:rPr>
              <a:t>Use of GNNs in SNA</a:t>
            </a:r>
          </a:p>
          <a:p>
            <a:pPr defTabSz="457200">
              <a:spcBef>
                <a:spcPts val="1000"/>
              </a:spcBef>
              <a:buClr>
                <a:schemeClr val="accent1"/>
              </a:buClr>
              <a:buFont typeface="Wingdings 3" charset="2"/>
              <a:buChar char=""/>
            </a:pPr>
            <a:endParaRPr lang="en-US" b="1" dirty="0">
              <a:solidFill>
                <a:schemeClr val="tx1">
                  <a:lumMod val="75000"/>
                  <a:lumOff val="25000"/>
                </a:schemeClr>
              </a:solidFill>
            </a:endParaRPr>
          </a:p>
          <a:p>
            <a:pPr defTabSz="457200">
              <a:spcBef>
                <a:spcPts val="1000"/>
              </a:spcBef>
              <a:buClr>
                <a:schemeClr val="accent1"/>
              </a:buClr>
              <a:buFont typeface="Wingdings 3" charset="2"/>
              <a:buChar char=""/>
            </a:pPr>
            <a:r>
              <a:rPr lang="en-US" b="1" dirty="0">
                <a:solidFill>
                  <a:schemeClr val="tx1">
                    <a:lumMod val="75000"/>
                    <a:lumOff val="25000"/>
                  </a:schemeClr>
                </a:solidFill>
              </a:rPr>
              <a:t>Node Classification:</a:t>
            </a:r>
            <a:endParaRPr lang="en-US" dirty="0">
              <a:solidFill>
                <a:schemeClr val="tx1">
                  <a:lumMod val="75000"/>
                  <a:lumOff val="25000"/>
                </a:schemeClr>
              </a:solidFill>
            </a:endParaRPr>
          </a:p>
          <a:p>
            <a:pPr lvl="1" defTabSz="457200">
              <a:spcBef>
                <a:spcPts val="1000"/>
              </a:spcBef>
              <a:buClr>
                <a:schemeClr val="accent1"/>
              </a:buClr>
              <a:buFont typeface="Wingdings 3" charset="2"/>
              <a:buChar char=""/>
            </a:pPr>
            <a:endParaRPr lang="en-US" dirty="0">
              <a:solidFill>
                <a:schemeClr val="tx1">
                  <a:lumMod val="75000"/>
                  <a:lumOff val="25000"/>
                </a:schemeClr>
              </a:solidFill>
            </a:endParaRPr>
          </a:p>
          <a:p>
            <a:pPr defTabSz="457200">
              <a:spcBef>
                <a:spcPts val="1000"/>
              </a:spcBef>
              <a:buClr>
                <a:schemeClr val="accent1"/>
              </a:buClr>
              <a:buFont typeface="Wingdings 3" charset="2"/>
              <a:buChar char=""/>
            </a:pPr>
            <a:r>
              <a:rPr lang="en-US" b="1" dirty="0">
                <a:solidFill>
                  <a:schemeClr val="tx1">
                    <a:lumMod val="75000"/>
                    <a:lumOff val="25000"/>
                  </a:schemeClr>
                </a:solidFill>
              </a:rPr>
              <a:t>Link Prediction:</a:t>
            </a:r>
            <a:endParaRPr lang="en-US" dirty="0">
              <a:solidFill>
                <a:schemeClr val="tx1">
                  <a:lumMod val="75000"/>
                  <a:lumOff val="25000"/>
                </a:schemeClr>
              </a:solidFill>
            </a:endParaRPr>
          </a:p>
          <a:p>
            <a:pPr lvl="1" defTabSz="457200">
              <a:spcBef>
                <a:spcPts val="1000"/>
              </a:spcBef>
              <a:buClr>
                <a:schemeClr val="accent1"/>
              </a:buClr>
              <a:buFont typeface="Wingdings 3" charset="2"/>
              <a:buChar char=""/>
            </a:pPr>
            <a:endParaRPr lang="en-US" dirty="0">
              <a:solidFill>
                <a:schemeClr val="tx1">
                  <a:lumMod val="75000"/>
                  <a:lumOff val="25000"/>
                </a:schemeClr>
              </a:solidFill>
            </a:endParaRPr>
          </a:p>
          <a:p>
            <a:pPr defTabSz="457200">
              <a:spcBef>
                <a:spcPts val="1000"/>
              </a:spcBef>
              <a:buClr>
                <a:schemeClr val="accent1"/>
              </a:buClr>
              <a:buFont typeface="Wingdings 3" charset="2"/>
              <a:buChar char=""/>
            </a:pPr>
            <a:r>
              <a:rPr lang="en-US" b="1" dirty="0">
                <a:solidFill>
                  <a:schemeClr val="tx1">
                    <a:lumMod val="75000"/>
                    <a:lumOff val="25000"/>
                  </a:schemeClr>
                </a:solidFill>
              </a:rPr>
              <a:t>Community Detection:</a:t>
            </a:r>
            <a:endParaRPr lang="en-US" dirty="0">
              <a:solidFill>
                <a:schemeClr val="tx1">
                  <a:lumMod val="75000"/>
                  <a:lumOff val="25000"/>
                </a:schemeClr>
              </a:solidFill>
            </a:endParaRPr>
          </a:p>
          <a:p>
            <a:pPr lvl="1" defTabSz="457200">
              <a:spcBef>
                <a:spcPts val="1000"/>
              </a:spcBef>
              <a:buClr>
                <a:schemeClr val="accent1"/>
              </a:buClr>
              <a:buFont typeface="Wingdings 3" charset="2"/>
              <a:buChar char=""/>
            </a:pPr>
            <a:endParaRPr lang="en-US" dirty="0">
              <a:solidFill>
                <a:schemeClr val="tx1">
                  <a:lumMod val="75000"/>
                  <a:lumOff val="25000"/>
                </a:schemeClr>
              </a:solidFill>
            </a:endParaRPr>
          </a:p>
          <a:p>
            <a:pPr defTabSz="457200">
              <a:spcBef>
                <a:spcPts val="1000"/>
              </a:spcBef>
              <a:buClr>
                <a:schemeClr val="accent1"/>
              </a:buClr>
              <a:buFont typeface="Wingdings 3" charset="2"/>
              <a:buChar char=""/>
            </a:pPr>
            <a:r>
              <a:rPr lang="en-US" b="1" dirty="0">
                <a:solidFill>
                  <a:schemeClr val="tx1">
                    <a:lumMod val="75000"/>
                    <a:lumOff val="25000"/>
                  </a:schemeClr>
                </a:solidFill>
              </a:rPr>
              <a:t>Graph Classification:</a:t>
            </a:r>
            <a:endParaRPr lang="en-US" dirty="0">
              <a:solidFill>
                <a:schemeClr val="tx1">
                  <a:lumMod val="75000"/>
                  <a:lumOff val="25000"/>
                </a:schemeClr>
              </a:solidFill>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Tree>
    <p:extLst>
      <p:ext uri="{BB962C8B-B14F-4D97-AF65-F5344CB8AC3E}">
        <p14:creationId xmlns:p14="http://schemas.microsoft.com/office/powerpoint/2010/main" val="398713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12"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1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1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1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1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1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1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2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2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12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12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63" name="Group 6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1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1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1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1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1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1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1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1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1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1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1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77" name="Rectangle 7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useBgFill="1">
        <p:nvSpPr>
          <p:cNvPr id="81" name="Rectangle 80">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2851516" y="-786"/>
            <a:ext cx="8131550" cy="128089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lang="en-IN" dirty="0">
                <a:solidFill>
                  <a:schemeClr val="tx1"/>
                </a:solidFill>
              </a:rPr>
              <a:t>Case Study: Link Prediction</a:t>
            </a:r>
            <a:endParaRPr kumimoji="0" lang="en-US" b="0" i="0" u="none" strike="noStrike" cap="none" spc="0" normalizeH="0" baseline="0" noProof="0" dirty="0">
              <a:ln>
                <a:noFill/>
              </a:ln>
              <a:solidFill>
                <a:schemeClr val="tx1"/>
              </a:solidFill>
              <a:effectLst/>
              <a:uLnTx/>
              <a:uFillTx/>
              <a:latin typeface="+mj-lt"/>
              <a:ea typeface="+mj-ea"/>
              <a:cs typeface="+mj-cs"/>
            </a:endParaRPr>
          </a:p>
        </p:txBody>
      </p:sp>
      <p:sp>
        <p:nvSpPr>
          <p:cNvPr id="83" name="Rectangle 82">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6"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87"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88"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89"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90"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91"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92"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93"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94"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95"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96"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97"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99" name="Group 98">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00"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101"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102"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103"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104"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105"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106"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107"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108"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109"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110"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111"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113"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defTabSz="457200" fontAlgn="auto">
              <a:spcBef>
                <a:spcPts val="1000"/>
              </a:spcBef>
              <a:buClr>
                <a:schemeClr val="accent1"/>
              </a:buClr>
              <a:buSzTx/>
              <a:tabLst/>
              <a:defRPr/>
            </a:pPr>
            <a:endParaRPr kumimoji="0" lang="en-US" b="0" i="0" u="none" strike="noStrike" cap="none" spc="0" normalizeH="0" baseline="0" noProof="0" dirty="0">
              <a:ln>
                <a:noFill/>
              </a:ln>
              <a:solidFill>
                <a:schemeClr val="tx1">
                  <a:lumMod val="75000"/>
                  <a:lumOff val="25000"/>
                </a:schemeClr>
              </a:solidFill>
              <a:effectLst/>
              <a:uLnTx/>
              <a:uFillTx/>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926080" y="2153910"/>
            <a:ext cx="805698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task of predicting the existence of a link between two nodes in a network.</a:t>
            </a:r>
          </a:p>
          <a:p>
            <a:endParaRPr lang="en-US" dirty="0"/>
          </a:p>
          <a:p>
            <a:pPr marL="285750" indent="-285750">
              <a:buFont typeface="Arial" panose="020B0604020202020204" pitchFamily="34" charset="0"/>
              <a:buChar char="•"/>
            </a:pPr>
            <a:r>
              <a:rPr lang="en-US" dirty="0"/>
              <a:t>Crucial for applications like recommending friends in social networks and identifying potential collaborations.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 user engagement by suggesting potential new friends, thereby enhancing social connections.</a:t>
            </a:r>
            <a:endParaRPr lang="en-IN" dirty="0"/>
          </a:p>
        </p:txBody>
      </p:sp>
    </p:spTree>
    <p:extLst>
      <p:ext uri="{BB962C8B-B14F-4D97-AF65-F5344CB8AC3E}">
        <p14:creationId xmlns:p14="http://schemas.microsoft.com/office/powerpoint/2010/main" val="1803300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7"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208"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209"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223"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37"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39"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41"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243"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44"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57"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58"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71"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24" name="Group 223">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2"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73"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74"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75"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276"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277"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278"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279"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280"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281"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282"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283"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238" name="Rectangle 237">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0"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2589213" y="4775200"/>
            <a:ext cx="8915399" cy="82344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b">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lang="en-US" sz="4100" dirty="0">
                <a:solidFill>
                  <a:schemeClr val="tx1">
                    <a:lumMod val="85000"/>
                    <a:lumOff val="15000"/>
                  </a:schemeClr>
                </a:solidFill>
                <a:latin typeface="+mj-lt"/>
                <a:ea typeface="+mj-ea"/>
                <a:cs typeface="+mj-cs"/>
              </a:rPr>
              <a:t>Implementation of Link Prediction </a:t>
            </a:r>
            <a:endParaRPr kumimoji="0" lang="en-US" sz="4100" b="0" i="0" u="none" strike="noStrike" cap="none" spc="0" normalizeH="0" baseline="0" noProof="0" dirty="0">
              <a:ln>
                <a:noFill/>
              </a:ln>
              <a:solidFill>
                <a:schemeClr val="tx1">
                  <a:lumMod val="85000"/>
                  <a:lumOff val="15000"/>
                </a:schemeClr>
              </a:solidFill>
              <a:effectLst/>
              <a:uLnTx/>
              <a:uFillTx/>
              <a:latin typeface="+mj-lt"/>
              <a:ea typeface="+mj-ea"/>
              <a:cs typeface="+mj-cs"/>
            </a:endParaRPr>
          </a:p>
        </p:txBody>
      </p:sp>
      <p:sp>
        <p:nvSpPr>
          <p:cNvPr id="242" name="Rectangle 241">
            <a:extLst>
              <a:ext uri="{FF2B5EF4-FFF2-40B4-BE49-F238E27FC236}">
                <a16:creationId xmlns:a16="http://schemas.microsoft.com/office/drawing/2014/main" id="{EB5C3393-A22B-412F-84D0-6AE46F6C2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34963"/>
            <a:ext cx="8915400" cy="3851831"/>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group of people&#10;&#10;Description automatically generated">
            <a:extLst>
              <a:ext uri="{FF2B5EF4-FFF2-40B4-BE49-F238E27FC236}">
                <a16:creationId xmlns:a16="http://schemas.microsoft.com/office/drawing/2014/main" id="{AD3C31C6-7937-57C1-F38D-2C659EAE1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936" y="1303365"/>
            <a:ext cx="4212113" cy="2522186"/>
          </a:xfrm>
          <a:prstGeom prst="rect">
            <a:avLst/>
          </a:prstGeom>
        </p:spPr>
      </p:pic>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 y="297484"/>
            <a:ext cx="1551343" cy="654032"/>
          </a:xfrm>
          <a:prstGeom prst="rect">
            <a:avLst/>
          </a:prstGeom>
          <a:noFill/>
          <a:ln>
            <a:noFill/>
          </a:ln>
        </p:spPr>
      </p:pic>
      <p:grpSp>
        <p:nvGrpSpPr>
          <p:cNvPr id="11" name="Group 10">
            <a:extLst>
              <a:ext uri="{FF2B5EF4-FFF2-40B4-BE49-F238E27FC236}">
                <a16:creationId xmlns:a16="http://schemas.microsoft.com/office/drawing/2014/main" id="{2E4B7270-466C-B9FA-3DF7-8E07E6840943}"/>
              </a:ext>
            </a:extLst>
          </p:cNvPr>
          <p:cNvGrpSpPr/>
          <p:nvPr/>
        </p:nvGrpSpPr>
        <p:grpSpPr>
          <a:xfrm>
            <a:off x="6965049" y="948269"/>
            <a:ext cx="4372463" cy="3555972"/>
            <a:chOff x="2728053" y="591229"/>
            <a:chExt cx="8776559" cy="7137670"/>
          </a:xfrm>
        </p:grpSpPr>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Century Gothic" panose="020B0502020202020204"/>
                <a:ea typeface="+mn-ea"/>
                <a:cs typeface="+mn-cs"/>
              </a:endParaRPr>
            </a:p>
          </p:txBody>
        </p:sp>
        <p:sp>
          <p:nvSpPr>
            <p:cNvPr id="6" name="TextBox 5">
              <a:extLst>
                <a:ext uri="{FF2B5EF4-FFF2-40B4-BE49-F238E27FC236}">
                  <a16:creationId xmlns:a16="http://schemas.microsoft.com/office/drawing/2014/main" id="{43AAA6B8-1E46-3F59-DCFB-858C76CBB934}"/>
                </a:ext>
              </a:extLst>
            </p:cNvPr>
            <p:cNvSpPr txBox="1"/>
            <p:nvPr/>
          </p:nvSpPr>
          <p:spPr>
            <a:xfrm>
              <a:off x="2728053" y="591229"/>
              <a:ext cx="7919825" cy="1803532"/>
            </a:xfrm>
            <a:prstGeom prst="rect">
              <a:avLst/>
            </a:prstGeom>
            <a:noFill/>
          </p:spPr>
          <p:txBody>
            <a:bodyPr wrap="square" rtlCol="0">
              <a:spAutoFit/>
            </a:bodyPr>
            <a:lstStyle/>
            <a:p>
              <a:pPr defTabSz="444398">
                <a:spcAft>
                  <a:spcPts val="360"/>
                </a:spcAft>
              </a:pPr>
              <a:r>
                <a:rPr lang="en-IN" sz="1600" b="1" kern="1200" dirty="0">
                  <a:solidFill>
                    <a:schemeClr val="tx1"/>
                  </a:solidFill>
                  <a:latin typeface="+mn-lt"/>
                  <a:ea typeface="+mn-ea"/>
                  <a:cs typeface="+mn-cs"/>
                </a:rPr>
                <a:t>Graph Construction </a:t>
              </a:r>
            </a:p>
            <a:p>
              <a:pPr defTabSz="444398">
                <a:spcAft>
                  <a:spcPts val="360"/>
                </a:spcAft>
              </a:pPr>
              <a:endParaRPr lang="en-IN" sz="972" b="1" kern="1200" dirty="0">
                <a:solidFill>
                  <a:schemeClr val="tx1"/>
                </a:solidFill>
                <a:latin typeface="+mn-lt"/>
                <a:ea typeface="+mn-ea"/>
                <a:cs typeface="+mn-cs"/>
              </a:endParaRPr>
            </a:p>
            <a:p>
              <a:pPr>
                <a:spcAft>
                  <a:spcPts val="600"/>
                </a:spcAft>
              </a:pPr>
              <a:endParaRPr lang="en-IN" sz="2000" b="1" dirty="0"/>
            </a:p>
          </p:txBody>
        </p:sp>
        <p:sp>
          <p:nvSpPr>
            <p:cNvPr id="8" name="Rectangle 2">
              <a:extLst>
                <a:ext uri="{FF2B5EF4-FFF2-40B4-BE49-F238E27FC236}">
                  <a16:creationId xmlns:a16="http://schemas.microsoft.com/office/drawing/2014/main" id="{B2119329-816D-FA32-D4D9-8D1C037799C4}"/>
                </a:ext>
              </a:extLst>
            </p:cNvPr>
            <p:cNvSpPr>
              <a:spLocks noChangeArrowheads="1"/>
            </p:cNvSpPr>
            <p:nvPr/>
          </p:nvSpPr>
          <p:spPr bwMode="auto">
            <a:xfrm>
              <a:off x="2885597" y="1303990"/>
              <a:ext cx="7991857" cy="642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44398" eaLnBrk="0" fontAlgn="base" hangingPunct="0">
                <a:spcBef>
                  <a:spcPct val="0"/>
                </a:spcBef>
                <a:spcAft>
                  <a:spcPts val="360"/>
                </a:spcAft>
                <a:buFontTx/>
                <a:buChar char="•"/>
              </a:pPr>
              <a:r>
                <a:rPr lang="en-US" altLang="en-US" sz="1400" b="1" kern="1200" dirty="0">
                  <a:solidFill>
                    <a:schemeClr val="tx1"/>
                  </a:solidFill>
                  <a:latin typeface="Arial" panose="020B0604020202020204" pitchFamily="34" charset="0"/>
                  <a:ea typeface="+mn-ea"/>
                  <a:cs typeface="+mn-cs"/>
                </a:rPr>
                <a:t>Nodes:</a:t>
              </a:r>
              <a:r>
                <a:rPr lang="en-US" altLang="en-US" sz="1400" kern="1200" dirty="0">
                  <a:solidFill>
                    <a:schemeClr val="tx1"/>
                  </a:solidFill>
                  <a:latin typeface="Arial" panose="020B0604020202020204" pitchFamily="34" charset="0"/>
                  <a:ea typeface="+mn-ea"/>
                  <a:cs typeface="+mn-cs"/>
                </a:rPr>
                <a:t> Represent users or entities within the social network.</a:t>
              </a:r>
            </a:p>
            <a:p>
              <a:pPr defTabSz="444398" eaLnBrk="0" fontAlgn="base" hangingPunct="0">
                <a:spcBef>
                  <a:spcPct val="0"/>
                </a:spcBef>
                <a:spcAft>
                  <a:spcPts val="360"/>
                </a:spcAft>
              </a:pPr>
              <a:endParaRPr lang="en-US" altLang="en-US" sz="1400" kern="1200" dirty="0">
                <a:solidFill>
                  <a:schemeClr val="tx1"/>
                </a:solidFill>
                <a:latin typeface="Arial" panose="020B0604020202020204" pitchFamily="34" charset="0"/>
                <a:ea typeface="+mn-ea"/>
                <a:cs typeface="+mn-cs"/>
              </a:endParaRPr>
            </a:p>
            <a:p>
              <a:pPr defTabSz="444398" eaLnBrk="0" fontAlgn="base" hangingPunct="0">
                <a:spcBef>
                  <a:spcPct val="0"/>
                </a:spcBef>
                <a:spcAft>
                  <a:spcPts val="360"/>
                </a:spcAft>
                <a:buFontTx/>
                <a:buChar char="•"/>
              </a:pPr>
              <a:r>
                <a:rPr lang="en-US" altLang="en-US" sz="1400" b="1" kern="1200" dirty="0">
                  <a:solidFill>
                    <a:schemeClr val="tx1"/>
                  </a:solidFill>
                  <a:latin typeface="Arial" panose="020B0604020202020204" pitchFamily="34" charset="0"/>
                  <a:ea typeface="+mn-ea"/>
                  <a:cs typeface="+mn-cs"/>
                </a:rPr>
                <a:t>Edges:</a:t>
              </a:r>
              <a:r>
                <a:rPr lang="en-US" altLang="en-US" sz="1400" kern="1200" dirty="0">
                  <a:solidFill>
                    <a:schemeClr val="tx1"/>
                  </a:solidFill>
                  <a:latin typeface="Arial" panose="020B0604020202020204" pitchFamily="34" charset="0"/>
                  <a:ea typeface="+mn-ea"/>
                  <a:cs typeface="+mn-cs"/>
                </a:rPr>
                <a:t> Represent interactions or relationships between users (e.g., friendships, follows, messages).</a:t>
              </a:r>
            </a:p>
            <a:p>
              <a:pPr defTabSz="444398" eaLnBrk="0" fontAlgn="base" hangingPunct="0">
                <a:spcBef>
                  <a:spcPct val="0"/>
                </a:spcBef>
                <a:spcAft>
                  <a:spcPts val="360"/>
                </a:spcAft>
              </a:pPr>
              <a:endParaRPr lang="en-US" altLang="en-US" sz="1400" kern="1200" dirty="0">
                <a:solidFill>
                  <a:schemeClr val="tx1"/>
                </a:solidFill>
                <a:latin typeface="Arial" panose="020B0604020202020204" pitchFamily="34" charset="0"/>
                <a:ea typeface="+mn-ea"/>
                <a:cs typeface="+mn-cs"/>
              </a:endParaRPr>
            </a:p>
            <a:p>
              <a:pPr defTabSz="444398" eaLnBrk="0" fontAlgn="base" hangingPunct="0">
                <a:spcBef>
                  <a:spcPct val="0"/>
                </a:spcBef>
                <a:spcAft>
                  <a:spcPts val="360"/>
                </a:spcAft>
                <a:buFontTx/>
                <a:buChar char="•"/>
              </a:pPr>
              <a:r>
                <a:rPr lang="en-US" altLang="en-US" sz="1400" b="1" kern="1200" dirty="0">
                  <a:solidFill>
                    <a:schemeClr val="tx1"/>
                  </a:solidFill>
                  <a:latin typeface="Arial" panose="020B0604020202020204" pitchFamily="34" charset="0"/>
                  <a:ea typeface="+mn-ea"/>
                  <a:cs typeface="+mn-cs"/>
                </a:rPr>
                <a:t>Node Features:</a:t>
              </a:r>
              <a:r>
                <a:rPr lang="en-US" altLang="en-US" sz="1400" kern="1200" dirty="0">
                  <a:solidFill>
                    <a:schemeClr val="tx1"/>
                  </a:solidFill>
                  <a:latin typeface="Arial" panose="020B0604020202020204" pitchFamily="34" charset="0"/>
                  <a:ea typeface="+mn-ea"/>
                  <a:cs typeface="+mn-cs"/>
                </a:rPr>
                <a:t> Capture relevant attributes of each user (e.g., age, location, interests).</a:t>
              </a:r>
            </a:p>
            <a:p>
              <a:pPr defTabSz="444398" eaLnBrk="0" fontAlgn="base" hangingPunct="0">
                <a:spcBef>
                  <a:spcPct val="0"/>
                </a:spcBef>
                <a:spcAft>
                  <a:spcPts val="360"/>
                </a:spcAft>
              </a:pPr>
              <a:endParaRPr lang="en-US" altLang="en-US" sz="1400" kern="1200" dirty="0">
                <a:solidFill>
                  <a:schemeClr val="tx1"/>
                </a:solidFill>
                <a:latin typeface="Arial" panose="020B0604020202020204" pitchFamily="34" charset="0"/>
                <a:ea typeface="+mn-ea"/>
                <a:cs typeface="+mn-cs"/>
              </a:endParaRPr>
            </a:p>
            <a:p>
              <a:pPr defTabSz="444398" eaLnBrk="0" fontAlgn="base" hangingPunct="0">
                <a:spcBef>
                  <a:spcPct val="0"/>
                </a:spcBef>
                <a:spcAft>
                  <a:spcPts val="360"/>
                </a:spcAft>
                <a:buFontTx/>
                <a:buChar char="•"/>
              </a:pPr>
              <a:r>
                <a:rPr lang="en-US" altLang="en-US" sz="1400" b="1" kern="1200" dirty="0">
                  <a:solidFill>
                    <a:schemeClr val="tx1"/>
                  </a:solidFill>
                  <a:latin typeface="Arial" panose="020B0604020202020204" pitchFamily="34" charset="0"/>
                  <a:ea typeface="+mn-ea"/>
                  <a:cs typeface="+mn-cs"/>
                </a:rPr>
                <a:t>Edge Features:</a:t>
              </a:r>
              <a:r>
                <a:rPr lang="en-US" altLang="en-US" sz="1400" kern="1200" dirty="0">
                  <a:solidFill>
                    <a:schemeClr val="tx1"/>
                  </a:solidFill>
                  <a:latin typeface="Arial" panose="020B0604020202020204" pitchFamily="34" charset="0"/>
                  <a:ea typeface="+mn-ea"/>
                  <a:cs typeface="+mn-cs"/>
                </a:rPr>
                <a:t> If available, include attributes like interaction frequency, type of interaction, etc.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16707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2"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63" name="Group 6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77" name="Rectangle 7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81" name="Rectangle 80">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2851516" y="-786"/>
            <a:ext cx="8131550" cy="71516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lang="en-US" sz="3600" dirty="0">
                <a:solidFill>
                  <a:schemeClr val="tx1">
                    <a:lumMod val="85000"/>
                    <a:lumOff val="15000"/>
                  </a:schemeClr>
                </a:solidFill>
                <a:latin typeface="+mj-lt"/>
                <a:ea typeface="+mj-ea"/>
                <a:cs typeface="+mj-cs"/>
              </a:rPr>
              <a:t>Implementation of Link Prediction </a:t>
            </a:r>
            <a:endParaRPr kumimoji="0" lang="en-US" sz="3600" b="0" i="0" u="none" strike="noStrike" cap="none" spc="0" normalizeH="0" baseline="0" noProof="0" dirty="0">
              <a:ln>
                <a:noFill/>
              </a:ln>
              <a:solidFill>
                <a:schemeClr val="tx1">
                  <a:lumMod val="85000"/>
                  <a:lumOff val="15000"/>
                </a:schemeClr>
              </a:solidFill>
              <a:effectLst/>
              <a:uLnTx/>
              <a:uFillTx/>
              <a:latin typeface="+mj-lt"/>
              <a:ea typeface="+mj-ea"/>
              <a:cs typeface="+mj-cs"/>
            </a:endParaRPr>
          </a:p>
        </p:txBody>
      </p:sp>
      <p:sp>
        <p:nvSpPr>
          <p:cNvPr id="83" name="Rectangle 82">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85" name="Group 84">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6"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7"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8"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9"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0"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1"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2"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3"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4"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5"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6"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7"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99" name="Group 98">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00"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1"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2"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3"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4"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5"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6"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7"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8"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9"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0"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1"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113"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870676" y="879074"/>
            <a:ext cx="9319793" cy="507831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IN" b="1" dirty="0"/>
              <a:t>Graph Representation: Adjacency Matrix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adjacency matrix is a square matrix used to represent a finite graph. The elements of the matrix indicate whether pairs of vertices (nodes) are adjacent or not in the graph.</a:t>
            </a:r>
            <a:endPar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IN" dirty="0">
              <a:solidFill>
                <a:prstClr val="black"/>
              </a:solidFill>
              <a:latin typeface="Century Gothic" panose="020B0502020202020204"/>
            </a:endParaRPr>
          </a:p>
          <a:p>
            <a:r>
              <a:rPr lang="en-US" b="1" dirty="0"/>
              <a:t>Steps to Construct:</a:t>
            </a:r>
            <a:endParaRPr lang="en-US" dirty="0"/>
          </a:p>
          <a:p>
            <a:pPr>
              <a:buFont typeface="+mj-lt"/>
              <a:buAutoNum type="arabicPeriod"/>
            </a:pPr>
            <a:r>
              <a:rPr lang="en-US" b="1" dirty="0"/>
              <a:t>Initialize the Matrix</a:t>
            </a:r>
            <a:r>
              <a:rPr lang="en-US" dirty="0"/>
              <a:t>:</a:t>
            </a:r>
          </a:p>
          <a:p>
            <a:pPr marL="742950" lvl="1" indent="-285750">
              <a:buFont typeface="+mj-lt"/>
              <a:buAutoNum type="arabicPeriod"/>
            </a:pPr>
            <a:r>
              <a:rPr lang="en-US" dirty="0"/>
              <a:t>Create an </a:t>
            </a:r>
            <a:r>
              <a:rPr lang="en-US" dirty="0" err="1"/>
              <a:t>n×n</a:t>
            </a:r>
            <a:r>
              <a:rPr lang="en-US" dirty="0"/>
              <a:t> matrix filled with zeros, where n is the number of nodes.</a:t>
            </a:r>
          </a:p>
          <a:p>
            <a:pPr>
              <a:buFont typeface="+mj-lt"/>
              <a:buAutoNum type="arabicPeriod"/>
            </a:pPr>
            <a:r>
              <a:rPr lang="en-US" b="1" dirty="0"/>
              <a:t>Populate the Matrix</a:t>
            </a:r>
            <a:r>
              <a:rPr lang="en-US" dirty="0"/>
              <a:t>:</a:t>
            </a:r>
          </a:p>
          <a:p>
            <a:pPr marL="742950" lvl="1" indent="-285750">
              <a:buFont typeface="+mj-lt"/>
              <a:buAutoNum type="arabicPeriod"/>
            </a:pPr>
            <a:r>
              <a:rPr lang="en-US" dirty="0"/>
              <a:t>For each edge between nodes </a:t>
            </a:r>
            <a:r>
              <a:rPr lang="en-US" dirty="0" err="1"/>
              <a:t>i</a:t>
            </a:r>
            <a:r>
              <a:rPr lang="en-US" dirty="0"/>
              <a:t> and j, set A[</a:t>
            </a:r>
            <a:r>
              <a:rPr lang="en-US" dirty="0" err="1"/>
              <a:t>i</a:t>
            </a:r>
            <a:r>
              <a:rPr lang="en-US" dirty="0"/>
              <a:t>][j]=1 and A[j][</a:t>
            </a:r>
            <a:r>
              <a:rPr lang="en-US" dirty="0" err="1"/>
              <a:t>i</a:t>
            </a:r>
            <a:r>
              <a:rPr lang="en-US" dirty="0"/>
              <a:t>]=1 </a:t>
            </a:r>
          </a:p>
          <a:p>
            <a:pPr lvl="1"/>
            <a:r>
              <a:rPr lang="en-US" dirty="0"/>
              <a:t>(for an undirected graph).</a:t>
            </a:r>
          </a:p>
          <a:p>
            <a:pPr lvl="1"/>
            <a:endParaRPr lang="en-US" dirty="0"/>
          </a:p>
          <a:p>
            <a:r>
              <a:rPr lang="en-US" b="1" dirty="0"/>
              <a:t>Example:</a:t>
            </a:r>
            <a:endParaRPr lang="en-US" dirty="0"/>
          </a:p>
          <a:p>
            <a:pPr>
              <a:buFont typeface="Arial" panose="020B0604020202020204" pitchFamily="34" charset="0"/>
              <a:buChar char="•"/>
            </a:pPr>
            <a:r>
              <a:rPr lang="en-US" b="1" dirty="0"/>
              <a:t>Nodes</a:t>
            </a:r>
            <a:r>
              <a:rPr lang="en-US" dirty="0"/>
              <a:t>: 1, 2, 3</a:t>
            </a:r>
          </a:p>
          <a:p>
            <a:pPr>
              <a:buFont typeface="Arial" panose="020B0604020202020204" pitchFamily="34" charset="0"/>
              <a:buChar char="•"/>
            </a:pPr>
            <a:r>
              <a:rPr lang="en-US" b="1" dirty="0"/>
              <a:t>Edges</a:t>
            </a:r>
            <a:r>
              <a:rPr lang="en-US" dirty="0"/>
              <a:t>: (1, 2), (2, 3)</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entury Gothic" panose="020B0502020202020204"/>
              </a:rPr>
              <a:t>Node 1 is connected to Node 2: 𝐴[0][1]=𝐴[1][0]=1</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entury Gothic" panose="020B0502020202020204"/>
              </a:rPr>
              <a:t>Node 2 is connected to Node 3: 𝐴[1][2]=𝐴[2][1]=1</a:t>
            </a:r>
            <a:endParaRPr lang="en-IN" dirty="0">
              <a:solidFill>
                <a:prstClr val="black"/>
              </a:solidFill>
              <a:latin typeface="Century Gothic" panose="020B0502020202020204"/>
            </a:endParaRPr>
          </a:p>
        </p:txBody>
      </p:sp>
      <p:pic>
        <p:nvPicPr>
          <p:cNvPr id="8" name="Picture 7" descr="A number and numbers in a row&#10;&#10;Description automatically generated with medium confidence">
            <a:extLst>
              <a:ext uri="{FF2B5EF4-FFF2-40B4-BE49-F238E27FC236}">
                <a16:creationId xmlns:a16="http://schemas.microsoft.com/office/drawing/2014/main" id="{5BC1DA8E-81E5-C1F9-3F78-F8DF59C98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817" y="4539883"/>
            <a:ext cx="2851514" cy="2193292"/>
          </a:xfrm>
          <a:prstGeom prst="rect">
            <a:avLst/>
          </a:prstGeom>
        </p:spPr>
      </p:pic>
    </p:spTree>
    <p:extLst>
      <p:ext uri="{BB962C8B-B14F-4D97-AF65-F5344CB8AC3E}">
        <p14:creationId xmlns:p14="http://schemas.microsoft.com/office/powerpoint/2010/main" val="410773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2"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63" name="Group 6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77" name="Rectangle 7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81" name="Rectangle 80">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2851516" y="-786"/>
            <a:ext cx="8131550" cy="71516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entury Gothic" panose="020B0502020202020204"/>
                <a:ea typeface="+mn-ea"/>
                <a:cs typeface="+mn-cs"/>
              </a:rPr>
              <a:t>Implementation of Link Prediction </a:t>
            </a:r>
          </a:p>
        </p:txBody>
      </p:sp>
      <p:sp>
        <p:nvSpPr>
          <p:cNvPr id="83" name="Rectangle 82">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85" name="Group 84">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6"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7"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8"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9"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0"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1"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2"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3"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4"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5"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6"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97"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99" name="Group 98">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00"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1"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2"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3"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4"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5"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6"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7"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8"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09"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0"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11"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113"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915073" y="790757"/>
            <a:ext cx="9319793" cy="6463308"/>
          </a:xfrm>
          <a:prstGeom prst="rect">
            <a:avLst/>
          </a:prstGeom>
          <a:noFill/>
        </p:spPr>
        <p:txBody>
          <a:bodyPr wrap="square" rtlCol="0">
            <a:spAutoFit/>
          </a:bodyPr>
          <a:lstStyle/>
          <a:p>
            <a:r>
              <a:rPr lang="en-US" b="1" dirty="0"/>
              <a:t>Graph Representation: Node Feature Matrix</a:t>
            </a:r>
          </a:p>
          <a:p>
            <a:endParaRPr lang="en-US" b="1" dirty="0"/>
          </a:p>
          <a:p>
            <a:pPr>
              <a:buFont typeface="Arial" panose="020B0604020202020204" pitchFamily="34" charset="0"/>
              <a:buChar char="•"/>
            </a:pPr>
            <a:r>
              <a:rPr lang="en-US" dirty="0"/>
              <a:t>A node feature matrix stores additional information about each node in the graph. Each row represents a node, and each column represents a feature.</a:t>
            </a:r>
          </a:p>
          <a:p>
            <a:pPr>
              <a:buFont typeface="Arial" panose="020B0604020202020204" pitchFamily="34" charset="0"/>
              <a:buChar char="•"/>
            </a:pPr>
            <a:endParaRPr lang="en-US" dirty="0"/>
          </a:p>
          <a:p>
            <a:r>
              <a:rPr lang="en-US" b="1" dirty="0"/>
              <a:t>Steps to Construct:</a:t>
            </a:r>
            <a:endParaRPr lang="en-US" dirty="0"/>
          </a:p>
          <a:p>
            <a:pPr>
              <a:buFont typeface="+mj-lt"/>
              <a:buAutoNum type="arabicPeriod"/>
            </a:pPr>
            <a:r>
              <a:rPr lang="en-US" b="1" dirty="0"/>
              <a:t>Identify Features</a:t>
            </a:r>
            <a:r>
              <a:rPr lang="en-US" dirty="0"/>
              <a:t>:</a:t>
            </a:r>
          </a:p>
          <a:p>
            <a:pPr marL="742950" lvl="1" indent="-285750">
              <a:buFont typeface="+mj-lt"/>
              <a:buAutoNum type="arabicPeriod"/>
            </a:pPr>
            <a:r>
              <a:rPr lang="en-US" dirty="0"/>
              <a:t>Determine the number of features for each node.</a:t>
            </a:r>
          </a:p>
          <a:p>
            <a:pPr>
              <a:buFont typeface="+mj-lt"/>
              <a:buAutoNum type="arabicPeriod"/>
            </a:pPr>
            <a:r>
              <a:rPr lang="en-US" b="1" dirty="0"/>
              <a:t>Initialize the Matrix</a:t>
            </a:r>
            <a:r>
              <a:rPr lang="en-US" dirty="0"/>
              <a:t>:</a:t>
            </a:r>
          </a:p>
          <a:p>
            <a:pPr marL="742950" lvl="1" indent="-285750">
              <a:buFont typeface="+mj-lt"/>
              <a:buAutoNum type="arabicPeriod"/>
            </a:pPr>
            <a:r>
              <a:rPr lang="en-US" dirty="0"/>
              <a:t>Create an </a:t>
            </a:r>
            <a:r>
              <a:rPr lang="en-US" dirty="0" err="1"/>
              <a:t>n×d</a:t>
            </a:r>
            <a:r>
              <a:rPr lang="en-US" dirty="0"/>
              <a:t> matrix, where n is the number of nodes and d is the number of features per node.</a:t>
            </a:r>
          </a:p>
          <a:p>
            <a:pPr>
              <a:buFont typeface="+mj-lt"/>
              <a:buAutoNum type="arabicPeriod"/>
            </a:pPr>
            <a:r>
              <a:rPr lang="en-US" b="1" dirty="0"/>
              <a:t>Populate the Matrix</a:t>
            </a:r>
            <a:r>
              <a:rPr lang="en-US" dirty="0"/>
              <a:t>:</a:t>
            </a:r>
          </a:p>
          <a:p>
            <a:pPr marL="742950" lvl="1" indent="-285750">
              <a:buFont typeface="+mj-lt"/>
              <a:buAutoNum type="arabicPeriod"/>
            </a:pPr>
            <a:r>
              <a:rPr lang="en-US" dirty="0"/>
              <a:t>Assign feature values to each node.</a:t>
            </a:r>
          </a:p>
          <a:p>
            <a:pPr lvl="1"/>
            <a:endParaRPr lang="en-US" dirty="0"/>
          </a:p>
          <a:p>
            <a:r>
              <a:rPr lang="en-US" b="1" dirty="0"/>
              <a:t>Example:</a:t>
            </a:r>
            <a:endParaRPr lang="en-US" dirty="0"/>
          </a:p>
          <a:p>
            <a:pPr>
              <a:buFont typeface="Arial" panose="020B0604020202020204" pitchFamily="34" charset="0"/>
              <a:buChar char="•"/>
            </a:pPr>
            <a:r>
              <a:rPr lang="en-US" b="1" dirty="0"/>
              <a:t>Nodes</a:t>
            </a:r>
            <a:r>
              <a:rPr lang="en-US" dirty="0"/>
              <a:t>: 1, 2, 3</a:t>
            </a:r>
          </a:p>
          <a:p>
            <a:pPr>
              <a:buFont typeface="Arial" panose="020B0604020202020204" pitchFamily="34" charset="0"/>
              <a:buChar char="•"/>
            </a:pPr>
            <a:r>
              <a:rPr lang="en-US" b="1" dirty="0"/>
              <a:t>Features</a:t>
            </a:r>
            <a:r>
              <a:rPr lang="en-US" dirty="0"/>
              <a:t>: [feature1, feature2]</a:t>
            </a:r>
          </a:p>
          <a:p>
            <a:r>
              <a:rPr lang="en-US" b="1" dirty="0"/>
              <a:t>Feature Values:</a:t>
            </a:r>
            <a:endParaRPr lang="en-US" dirty="0"/>
          </a:p>
          <a:p>
            <a:pPr>
              <a:buFont typeface="Arial" panose="020B0604020202020204" pitchFamily="34" charset="0"/>
              <a:buChar char="•"/>
            </a:pPr>
            <a:r>
              <a:rPr lang="en-US" dirty="0"/>
              <a:t>Node 1: [0.1, 0.2]</a:t>
            </a:r>
          </a:p>
          <a:p>
            <a:pPr>
              <a:buFont typeface="Arial" panose="020B0604020202020204" pitchFamily="34" charset="0"/>
              <a:buChar char="•"/>
            </a:pPr>
            <a:r>
              <a:rPr lang="en-US" dirty="0"/>
              <a:t>Node 2: [0.4, 0.5]</a:t>
            </a:r>
          </a:p>
          <a:p>
            <a:pPr>
              <a:buFont typeface="Arial" panose="020B0604020202020204" pitchFamily="34" charset="0"/>
              <a:buChar char="•"/>
            </a:pPr>
            <a:r>
              <a:rPr lang="en-US" dirty="0"/>
              <a:t>Node 3: [0.7, 0.8]</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7" name="Picture 6" descr="A white background with black text&#10;&#10;Description automatically generated">
            <a:extLst>
              <a:ext uri="{FF2B5EF4-FFF2-40B4-BE49-F238E27FC236}">
                <a16:creationId xmlns:a16="http://schemas.microsoft.com/office/drawing/2014/main" id="{2F8524E5-3418-67B1-BC02-836A45BD2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62" y="4619203"/>
            <a:ext cx="3720029" cy="1884594"/>
          </a:xfrm>
          <a:prstGeom prst="rect">
            <a:avLst/>
          </a:prstGeom>
        </p:spPr>
      </p:pic>
    </p:spTree>
    <p:extLst>
      <p:ext uri="{BB962C8B-B14F-4D97-AF65-F5344CB8AC3E}">
        <p14:creationId xmlns:p14="http://schemas.microsoft.com/office/powerpoint/2010/main" val="79854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7"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98"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99"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00"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01"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02"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03"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04"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105"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106"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107"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108"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25" name="Group 24">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9"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110"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111"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112"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113"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114"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115"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116"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117"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118"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119"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120"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9" name="Rectangle 38">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3" name="Rectangle 42">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F8CFEF-737E-EB7C-9A46-BC200A050CBB}"/>
              </a:ext>
            </a:extLst>
          </p:cNvPr>
          <p:cNvSpPr>
            <a:spLocks noGrp="1"/>
          </p:cNvSpPr>
          <p:nvPr/>
        </p:nvSpPr>
        <p:spPr>
          <a:xfrm>
            <a:off x="1259893" y="3101093"/>
            <a:ext cx="2454052" cy="302934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t">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fontAlgn="auto">
              <a:spcAft>
                <a:spcPts val="600"/>
              </a:spcAft>
              <a:buClrTx/>
              <a:buSzTx/>
              <a:tabLst/>
              <a:defRPr/>
            </a:pPr>
            <a:r>
              <a:rPr kumimoji="0" lang="en-US" sz="3200" b="0" i="0" u="none" strike="noStrike" cap="none" spc="0" normalizeH="0" baseline="0" noProof="0">
                <a:ln>
                  <a:noFill/>
                </a:ln>
                <a:solidFill>
                  <a:schemeClr val="bg1"/>
                </a:solidFill>
                <a:effectLst/>
                <a:uLnTx/>
                <a:uFillTx/>
                <a:latin typeface="+mj-lt"/>
                <a:ea typeface="+mj-ea"/>
                <a:cs typeface="+mj-cs"/>
              </a:rPr>
              <a:t>Implementation of Link Prediction </a:t>
            </a:r>
          </a:p>
        </p:txBody>
      </p:sp>
      <p:sp>
        <p:nvSpPr>
          <p:cNvPr id="4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useBgFill="1">
        <p:nvSpPr>
          <p:cNvPr id="47" name="Rectangle 46">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85B774-D9BE-6644-1E04-4C41B7425BDE}"/>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defTabSz="457200">
              <a:lnSpc>
                <a:spcPct val="90000"/>
              </a:lnSpc>
              <a:spcBef>
                <a:spcPts val="1000"/>
              </a:spcBef>
              <a:buClr>
                <a:schemeClr val="accent1"/>
              </a:buClr>
            </a:pPr>
            <a:r>
              <a:rPr lang="en-US" b="1" dirty="0">
                <a:solidFill>
                  <a:schemeClr val="tx1">
                    <a:lumMod val="75000"/>
                    <a:lumOff val="25000"/>
                  </a:schemeClr>
                </a:solidFill>
              </a:rPr>
              <a:t>GNN Model Selection:</a:t>
            </a:r>
          </a:p>
          <a:p>
            <a:pPr defTabSz="457200">
              <a:lnSpc>
                <a:spcPct val="90000"/>
              </a:lnSpc>
              <a:spcBef>
                <a:spcPts val="1000"/>
              </a:spcBef>
              <a:buClr>
                <a:schemeClr val="accent1"/>
              </a:buClr>
              <a:buFont typeface="Wingdings 3" charset="2"/>
              <a:buChar char=""/>
            </a:pPr>
            <a:endParaRPr lang="en-US" b="1"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Objective:</a:t>
            </a:r>
            <a:r>
              <a:rPr lang="en-US" dirty="0">
                <a:solidFill>
                  <a:schemeClr val="tx1">
                    <a:lumMod val="75000"/>
                    <a:lumOff val="25000"/>
                  </a:schemeClr>
                </a:solidFill>
              </a:rPr>
              <a:t> Choose an appropriate GNN architecture to learn node embeddings.</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Common Architectures:</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marL="742950" lvl="1" indent="-285750"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Graph Convolutional Networks (GCNs):</a:t>
            </a:r>
            <a:r>
              <a:rPr lang="en-US" dirty="0">
                <a:solidFill>
                  <a:schemeClr val="tx1">
                    <a:lumMod val="75000"/>
                    <a:lumOff val="25000"/>
                  </a:schemeClr>
                </a:solidFill>
              </a:rPr>
              <a:t> Aggregate information from neighboring nodes.</a:t>
            </a:r>
          </a:p>
          <a:p>
            <a:pPr marL="742950" lvl="1" indent="-285750"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marL="742950" lvl="1" indent="-285750"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GraphSAGE:</a:t>
            </a:r>
            <a:r>
              <a:rPr lang="en-US" dirty="0">
                <a:solidFill>
                  <a:schemeClr val="tx1">
                    <a:lumMod val="75000"/>
                    <a:lumOff val="25000"/>
                  </a:schemeClr>
                </a:solidFill>
              </a:rPr>
              <a:t> Sample and aggregate information from a fixed number of neighbors.</a:t>
            </a:r>
          </a:p>
          <a:p>
            <a:pPr marL="742950" lvl="1" indent="-285750"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a:p>
            <a:pPr marL="742950" lvl="1" indent="-285750" defTabSz="457200">
              <a:lnSpc>
                <a:spcPct val="90000"/>
              </a:lnSpc>
              <a:spcBef>
                <a:spcPts val="1000"/>
              </a:spcBef>
              <a:buClr>
                <a:schemeClr val="accent1"/>
              </a:buClr>
              <a:buFont typeface="Wingdings 3" charset="2"/>
              <a:buChar char=""/>
            </a:pPr>
            <a:r>
              <a:rPr lang="en-US" b="1" dirty="0">
                <a:solidFill>
                  <a:schemeClr val="tx1">
                    <a:lumMod val="75000"/>
                    <a:lumOff val="25000"/>
                  </a:schemeClr>
                </a:solidFill>
              </a:rPr>
              <a:t>Graph Attention Networks (GATs):</a:t>
            </a:r>
            <a:r>
              <a:rPr lang="en-US" dirty="0">
                <a:solidFill>
                  <a:schemeClr val="tx1">
                    <a:lumMod val="75000"/>
                    <a:lumOff val="25000"/>
                  </a:schemeClr>
                </a:solidFill>
              </a:rPr>
              <a:t> Use attention mechanisms to weigh the importance of neighboring nodes.</a:t>
            </a:r>
          </a:p>
          <a:p>
            <a:pPr defTabSz="457200">
              <a:lnSpc>
                <a:spcPct val="90000"/>
              </a:lnSpc>
              <a:spcBef>
                <a:spcPts val="1000"/>
              </a:spcBef>
              <a:buClr>
                <a:schemeClr val="accent1"/>
              </a:buClr>
              <a:buFont typeface="Wingdings 3" charset="2"/>
              <a:buChar char=""/>
            </a:pPr>
            <a:endParaRPr lang="en-US" dirty="0">
              <a:solidFill>
                <a:schemeClr val="tx1">
                  <a:lumMod val="75000"/>
                  <a:lumOff val="25000"/>
                </a:schemeClr>
              </a:solidFill>
            </a:endParaRPr>
          </a:p>
        </p:txBody>
      </p:sp>
      <p:sp>
        <p:nvSpPr>
          <p:cNvPr id="5" name="TextBox 4">
            <a:extLst>
              <a:ext uri="{FF2B5EF4-FFF2-40B4-BE49-F238E27FC236}">
                <a16:creationId xmlns:a16="http://schemas.microsoft.com/office/drawing/2014/main" id="{7DAAA79F-0CE1-7F53-1F3D-333CAFE611FB}"/>
              </a:ext>
            </a:extLst>
          </p:cNvPr>
          <p:cNvSpPr txBox="1"/>
          <p:nvPr/>
        </p:nvSpPr>
        <p:spPr>
          <a:xfrm>
            <a:off x="3373062" y="2133600"/>
            <a:ext cx="8131550" cy="377762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A53010"/>
              </a:buClr>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pic>
        <p:nvPicPr>
          <p:cNvPr id="3" name="Picture 2"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977"/>
            <a:ext cx="1551343" cy="654032"/>
          </a:xfrm>
          <a:prstGeom prst="rect">
            <a:avLst/>
          </a:prstGeom>
          <a:noFill/>
          <a:ln>
            <a:noFill/>
          </a:ln>
        </p:spPr>
      </p:pic>
      <p:sp>
        <p:nvSpPr>
          <p:cNvPr id="2" name="TextBox 1">
            <a:extLst>
              <a:ext uri="{FF2B5EF4-FFF2-40B4-BE49-F238E27FC236}">
                <a16:creationId xmlns:a16="http://schemas.microsoft.com/office/drawing/2014/main" id="{B1A6ED19-5800-8F4B-670D-4AA98B8D0A27}"/>
              </a:ext>
            </a:extLst>
          </p:cNvPr>
          <p:cNvSpPr txBox="1"/>
          <p:nvPr/>
        </p:nvSpPr>
        <p:spPr>
          <a:xfrm>
            <a:off x="2970492" y="777656"/>
            <a:ext cx="9319793" cy="723275"/>
          </a:xfrm>
          <a:prstGeom prst="rect">
            <a:avLst/>
          </a:prstGeom>
          <a:noFill/>
        </p:spPr>
        <p:txBody>
          <a:bodyPr wrap="square" rtlCol="0">
            <a:spAutoFit/>
          </a:bodyPr>
          <a:lstStyle/>
          <a:p>
            <a:pPr lvl="1">
              <a:spcAft>
                <a:spcPts val="600"/>
              </a:spcAft>
            </a:pPr>
            <a:endParaRPr lang="en-US"/>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IN"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04220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881</TotalTime>
  <Words>1340</Words>
  <Application>Microsoft Office PowerPoint</Application>
  <PresentationFormat>Widescreen</PresentationFormat>
  <Paragraphs>160</Paragraphs>
  <Slides>17</Slides>
  <Notes>1</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Aptos</vt:lpstr>
      <vt:lpstr>Aptos Display</vt:lpstr>
      <vt:lpstr>Arial</vt:lpstr>
      <vt:lpstr>Calibri</vt:lpstr>
      <vt:lpstr>Century Gothic</vt:lpstr>
      <vt:lpstr>Söhne</vt:lpstr>
      <vt:lpstr>Times New Roman</vt:lpstr>
      <vt:lpstr>Wingdings 3</vt:lpstr>
      <vt:lpstr>Office Theme</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video of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N.G</dc:creator>
  <cp:lastModifiedBy>RAHUL N.G</cp:lastModifiedBy>
  <cp:revision>18</cp:revision>
  <dcterms:created xsi:type="dcterms:W3CDTF">2024-06-04T11:03:48Z</dcterms:created>
  <dcterms:modified xsi:type="dcterms:W3CDTF">2024-06-07T15:25:01Z</dcterms:modified>
</cp:coreProperties>
</file>